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07" r:id="rId4"/>
    <p:sldId id="301" r:id="rId5"/>
    <p:sldId id="302" r:id="rId6"/>
    <p:sldId id="266" r:id="rId7"/>
    <p:sldId id="263" r:id="rId8"/>
    <p:sldId id="268" r:id="rId9"/>
    <p:sldId id="267" r:id="rId10"/>
    <p:sldId id="308" r:id="rId11"/>
    <p:sldId id="299" r:id="rId12"/>
    <p:sldId id="305" r:id="rId13"/>
    <p:sldId id="309" r:id="rId14"/>
    <p:sldId id="310" r:id="rId15"/>
    <p:sldId id="311" r:id="rId16"/>
    <p:sldId id="323" r:id="rId17"/>
    <p:sldId id="324" r:id="rId18"/>
    <p:sldId id="325" r:id="rId19"/>
    <p:sldId id="326" r:id="rId20"/>
    <p:sldId id="315" r:id="rId21"/>
    <p:sldId id="312" r:id="rId22"/>
    <p:sldId id="313" r:id="rId23"/>
    <p:sldId id="314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06" r:id="rId32"/>
    <p:sldId id="327" r:id="rId33"/>
    <p:sldId id="328" r:id="rId34"/>
    <p:sldId id="329" r:id="rId35"/>
    <p:sldId id="26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FF"/>
    <a:srgbClr val="A50021"/>
    <a:srgbClr val="9900CC"/>
    <a:srgbClr val="620A55"/>
    <a:srgbClr val="066616"/>
    <a:srgbClr val="0E0A62"/>
    <a:srgbClr val="6606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4660"/>
  </p:normalViewPr>
  <p:slideViewPr>
    <p:cSldViewPr>
      <p:cViewPr varScale="1">
        <p:scale>
          <a:sx n="88" d="100"/>
          <a:sy n="88" d="100"/>
        </p:scale>
        <p:origin x="-94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3933198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effectLst/>
                <a:latin typeface="Times New Roman"/>
                <a:ea typeface="Calibri"/>
                <a:cs typeface="Times New Roman"/>
              </a:rPr>
              <a:t>Развивающая предметно- пространственная среда в ДОУ</a:t>
            </a: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b="1" dirty="0">
                <a:effectLst/>
                <a:latin typeface="Times New Roman"/>
                <a:ea typeface="Calibri"/>
                <a:cs typeface="Times New Roman"/>
              </a:rPr>
              <a:t> в соответствии с </a:t>
            </a:r>
            <a:r>
              <a:rPr lang="ru-RU" sz="3600" b="1" dirty="0" smtClean="0">
                <a:effectLst/>
                <a:latin typeface="Times New Roman"/>
                <a:ea typeface="Calibri"/>
                <a:cs typeface="Times New Roman"/>
              </a:rPr>
              <a:t>ФОП ДО и ФГОС </a:t>
            </a:r>
            <a:r>
              <a:rPr lang="ru-RU" sz="3600" b="1" dirty="0">
                <a:effectLst/>
                <a:latin typeface="Times New Roman"/>
                <a:ea typeface="Calibri"/>
                <a:cs typeface="Times New Roman"/>
              </a:rPr>
              <a:t>ДО.</a:t>
            </a:r>
            <a:endParaRPr lang="ru-RU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60648"/>
            <a:ext cx="6091768" cy="5882996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общеразвивающего вида №12»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:\площадка\IMG_465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2" t="10256" r="23353" b="10924"/>
          <a:stretch/>
        </p:blipFill>
        <p:spPr bwMode="auto">
          <a:xfrm rot="19058492">
            <a:off x="7127453" y="352716"/>
            <a:ext cx="1766770" cy="1857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2" descr="D:\Desktop\Конкурс Образцовый ДОУ\здание ДОУ - 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293096"/>
            <a:ext cx="3119669" cy="23397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6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инновационная площадка\фото предметно развивающая среда -2016\IMG_89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70"/>
          <a:stretch/>
        </p:blipFill>
        <p:spPr bwMode="auto">
          <a:xfrm>
            <a:off x="1115616" y="332656"/>
            <a:ext cx="7914206" cy="6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801029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3" y="33338"/>
            <a:ext cx="8358187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3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G:\фото к презент. АВ\знакомство с книг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345" y="431048"/>
            <a:ext cx="4426460" cy="59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фото к презент. АВ\мы читае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415809" cy="58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262029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фото к презент. АВ\игра лето 201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025" y="304266"/>
            <a:ext cx="8019600" cy="60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347219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фото к презент. АВ\игра лето 201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8" y="204610"/>
            <a:ext cx="8199112" cy="614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64037"/>
            <a:ext cx="271303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060526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фото к презент. АВ\Фото-0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78"/>
          <a:stretch/>
        </p:blipFill>
        <p:spPr bwMode="auto">
          <a:xfrm>
            <a:off x="1043608" y="278262"/>
            <a:ext cx="3853598" cy="63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фото к презент. АВ\Фото-0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61"/>
          <a:stretch/>
        </p:blipFill>
        <p:spPr bwMode="auto">
          <a:xfrm>
            <a:off x="4912407" y="286793"/>
            <a:ext cx="423159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33400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Desktop\фото презент. АВ 2\Фото-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4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фото к презент. АВ\театр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192" y="0"/>
            <a:ext cx="8286808" cy="66437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:\фото к презент. АВ\мы строите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73" y="214290"/>
            <a:ext cx="8286807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фото к презент. АВ\Фото-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642" y="142852"/>
            <a:ext cx="8453358" cy="63400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85728"/>
            <a:ext cx="7776864" cy="6215106"/>
          </a:xfrm>
        </p:spPr>
        <p:txBody>
          <a:bodyPr>
            <a:normAutofit/>
          </a:bodyPr>
          <a:lstStyle/>
          <a:p>
            <a:pPr algn="r"/>
            <a: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CC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Desktop\8824_7ff0f14ba89fb51b7834c02322540d16_jpeg_5978379c0f8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42852"/>
            <a:ext cx="1979705" cy="25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4678" y="0"/>
            <a:ext cx="574981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3.3.1.Развивающая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обеспечивает максимальную реализацию образовательного потенциала пространства организации, Группы а также территории, прилегающей к организации или находящейся на небольшом удалении, приспособленной для реализации Программы (далее – участок),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 их здоровья, учёта особенностей и коррекции недостатков их развития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2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фото презент. АВ 2\Фото-0005.jpg"/>
          <p:cNvPicPr>
            <a:picLocks noChangeAspect="1" noChangeArrowheads="1"/>
          </p:cNvPicPr>
          <p:nvPr/>
        </p:nvPicPr>
        <p:blipFill>
          <a:blip r:embed="rId2" cstate="print"/>
          <a:srcRect l="12766"/>
          <a:stretch>
            <a:fillRect/>
          </a:stretch>
        </p:blipFill>
        <p:spPr bwMode="auto">
          <a:xfrm>
            <a:off x="835200" y="0"/>
            <a:ext cx="4486881" cy="6858000"/>
          </a:xfrm>
          <a:prstGeom prst="rect">
            <a:avLst/>
          </a:prstGeom>
          <a:noFill/>
        </p:spPr>
      </p:pic>
      <p:pic>
        <p:nvPicPr>
          <p:cNvPr id="1027" name="Picture 3" descr="D:\Desktop\фото презент. АВ 2\Фото-0025.jpg"/>
          <p:cNvPicPr>
            <a:picLocks noChangeAspect="1" noChangeArrowheads="1"/>
          </p:cNvPicPr>
          <p:nvPr/>
        </p:nvPicPr>
        <p:blipFill>
          <a:blip r:embed="rId3" cstate="print"/>
          <a:srcRect l="6249" r="11806"/>
          <a:stretch>
            <a:fillRect/>
          </a:stretch>
        </p:blipFill>
        <p:spPr bwMode="auto">
          <a:xfrm>
            <a:off x="5286380" y="0"/>
            <a:ext cx="421484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работа\дискуссионная площадка  Инновации в дошкольном образовании -2017г\20170208_103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4" t="5740" r="3672"/>
          <a:stretch/>
        </p:blipFill>
        <p:spPr bwMode="auto">
          <a:xfrm>
            <a:off x="1475656" y="116632"/>
            <a:ext cx="4230807" cy="65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5669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5682525"/>
      </p:ext>
    </p:extLst>
  </p:cSld>
  <p:clrMapOvr>
    <a:masterClrMapping/>
  </p:clrMapOvr>
  <p:transition advClick="0" advTm="41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работа\дискуссионная площадка  Инновации в дошкольном образовании -2017г\IMG_27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88" b="30347"/>
          <a:stretch/>
        </p:blipFill>
        <p:spPr bwMode="auto">
          <a:xfrm>
            <a:off x="1032893" y="31101"/>
            <a:ext cx="8100901" cy="30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работа\дискуссионная площадка  Инновации в дошкольном образовании -2017г\IMG_27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83"/>
          <a:stretch/>
        </p:blipFill>
        <p:spPr bwMode="auto">
          <a:xfrm>
            <a:off x="367395" y="47836"/>
            <a:ext cx="8766399" cy="65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13083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 для пед совета\IMG_2774.JPG"/>
          <p:cNvPicPr>
            <a:picLocks noChangeAspect="1" noChangeArrowheads="1"/>
          </p:cNvPicPr>
          <p:nvPr/>
        </p:nvPicPr>
        <p:blipFill>
          <a:blip r:embed="rId2" cstate="print"/>
          <a:srcRect r="7395"/>
          <a:stretch>
            <a:fillRect/>
          </a:stretch>
        </p:blipFill>
        <p:spPr bwMode="auto">
          <a:xfrm>
            <a:off x="416650" y="0"/>
            <a:ext cx="873247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977929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пед совета\IMG_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8244408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для пед совета\IMG_3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862" y="0"/>
            <a:ext cx="861513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285860"/>
          <a:ext cx="7858179" cy="5286381"/>
        </p:xfrm>
        <a:graphic>
          <a:graphicData uri="http://schemas.openxmlformats.org/drawingml/2006/table">
            <a:tbl>
              <a:tblPr/>
              <a:tblGrid>
                <a:gridCol w="500066"/>
                <a:gridCol w="5014268"/>
                <a:gridCol w="1208745"/>
                <a:gridCol w="1135100"/>
              </a:tblGrid>
              <a:tr h="543982">
                <a:tc row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Показатели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Оценки степени проявления показателей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2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Сентябрь 2016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Август 2017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22">
                <a:tc gridSpan="4"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</a:t>
                      </a:r>
                      <a:r>
                        <a:rPr lang="ru-RU" sz="10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Предметно- пространственная развивающая среда должна обеспечивать  :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8589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возможность ограждать детей от отрицательного воздействия игрушек ( не провоцируют ребёнка на агрессивные действия, проявлению жестокости к персонажам)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3.7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982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возможность общения и совместной деятельности детей 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и взрослых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903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возможность формировать  основы толерантности (формирует положительное отношение к людям с особенностями физического развития и других национальностей)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2.7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943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соответствие требованиям Госстандарта и Госсанэпиднадзора России (безопасна для физического здоровья)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954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 обеспечивать  реализацию ООП ДО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7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учет  возрастных  особенностей детей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2994" marR="62994" marT="31497" marB="314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2976" y="-39396"/>
            <a:ext cx="80010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Мониторинговая карта   развивающей предметно- пространственной среды в ДОУ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Сроки проведения (РППС):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28661" y="214289"/>
          <a:ext cx="8001058" cy="6607499"/>
        </p:xfrm>
        <a:graphic>
          <a:graphicData uri="http://schemas.openxmlformats.org/drawingml/2006/table">
            <a:tbl>
              <a:tblPr/>
              <a:tblGrid>
                <a:gridCol w="500067"/>
                <a:gridCol w="4622303"/>
                <a:gridCol w="1278476"/>
                <a:gridCol w="1600212"/>
              </a:tblGrid>
              <a:tr h="766745">
                <a:tc gridSpan="4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Развивающая предметно- пространственная среда должна быть: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8857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полифункциональной (возможность гибкого, вариативного использования в разных игровых ситуациях в соответствии с игровым сюжетом и замыслом</a:t>
                      </a:r>
                      <a:r>
                        <a:rPr lang="ru-RU" sz="9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8857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8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содержательно- насыщенной(иметь дидактическую ценность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7345" indent="-347345" algn="l"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 возможность использования в качестве средств обучения</a:t>
                      </a:r>
                      <a:r>
                        <a:rPr lang="ru-RU" sz="9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725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9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трансформируемой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3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доступной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4.5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230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11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-вариативной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8857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прогулочные участки имеют игровое оборудование и необходимый выносной материал в достаточном количестве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088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13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 игровой комнате выделены мини- среды для разных видов игр и созданы соответствующие условия 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915" marR="61915" marT="30957" marB="309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42975" y="1714488"/>
          <a:ext cx="7786742" cy="4786347"/>
        </p:xfrm>
        <a:graphic>
          <a:graphicData uri="http://schemas.openxmlformats.org/drawingml/2006/table">
            <a:tbl>
              <a:tblPr/>
              <a:tblGrid>
                <a:gridCol w="711715"/>
                <a:gridCol w="4088309"/>
                <a:gridCol w="1148031"/>
                <a:gridCol w="1838687"/>
              </a:tblGrid>
              <a:tr h="976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Социально- коммуникативное развитие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4.5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1.2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Художественно- эстетическое развитие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3,7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4,7</a:t>
                      </a:r>
                    </a:p>
                  </a:txBody>
                  <a:tcPr marL="60888" marR="60888" marT="30444" marB="30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071538" y="23177"/>
            <a:ext cx="792961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Развивающая предметно- пространственная среда должна отражать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образовательных областей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 методическим рекомендациям для педагогических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работниковДО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родителей детей дошкольного возраста «Организация развивающей предметно – пространственной среды в соответствии с ФГОС ДО»)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1538" y="214290"/>
          <a:ext cx="7715305" cy="6550227"/>
        </p:xfrm>
        <a:graphic>
          <a:graphicData uri="http://schemas.openxmlformats.org/drawingml/2006/table">
            <a:tbl>
              <a:tblPr/>
              <a:tblGrid>
                <a:gridCol w="394808"/>
                <a:gridCol w="4225518"/>
                <a:gridCol w="1506675"/>
                <a:gridCol w="1588304"/>
              </a:tblGrid>
              <a:tr h="455451"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реализации основных видов деятельности детей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9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познавательно- исследовательской деятельности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96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двигательной активности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4.5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изобразительной и конструктивной  деятельности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самообслуживания и элементарного бытового труда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96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игровой деятельности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96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восприятия художественной литературы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72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музыкально- театрализованной деятельности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96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коммуникативной деятельности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1.6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703" marR="60703" marT="30351" marB="303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Насыщенность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Вариативность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Доступность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Безопасность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D:\Desktop\Конкурс Образцовый ДОУ\здание ДОУ - 2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284984"/>
            <a:ext cx="4511147" cy="338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6107359"/>
      </p:ext>
    </p:extLst>
  </p:cSld>
  <p:clrMapOvr>
    <a:masterClrMapping/>
  </p:clrMapOvr>
  <p:transition advClick="0" advTm="6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42976" y="214293"/>
          <a:ext cx="7786742" cy="6549393"/>
        </p:xfrm>
        <a:graphic>
          <a:graphicData uri="http://schemas.openxmlformats.org/drawingml/2006/table">
            <a:tbl>
              <a:tblPr/>
              <a:tblGrid>
                <a:gridCol w="378190"/>
                <a:gridCol w="4232619"/>
                <a:gridCol w="1670646"/>
                <a:gridCol w="1505287"/>
              </a:tblGrid>
              <a:tr h="1542439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условий для организации информационного пространства для родителей (информационные стенды в ДОУ, размещение информации на сайте ДОУ, в группе «в контакте», организация выставок детского творчества и т.д.)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253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Соответствие среды образовательной программе ДОУ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00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Творческое преобразование среды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00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Создание среды на основе собственных разработок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9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Создание  игр и пособий  с использованием ИКТ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347345" indent="-347345"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(видеотека, презентации, подборка демонстрационного материала)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634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Использование технических средств обучения в воспитательно- образовательной работе с детьми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00"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Использование новинок методической литературы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700">
                <a:tc gridSpan="2">
                  <a:txBody>
                    <a:bodyPr/>
                    <a:lstStyle/>
                    <a:p>
                      <a:pPr marL="347345" indent="-34734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ИТОГОВЫЙ БАЛЛ (средний показатель)</a:t>
                      </a: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21" marR="60121" marT="30060" marB="300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Беседы занятие познавательного характера</a:t>
            </a:r>
            <a:endParaRPr lang="ru-RU" dirty="0"/>
          </a:p>
        </p:txBody>
      </p:sp>
      <p:pic>
        <p:nvPicPr>
          <p:cNvPr id="2050" name="Picture 2" descr="C:\Users\Alena\Desktop\IMG_1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8" y="260648"/>
            <a:ext cx="9115292" cy="60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80761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фото к презент. АВ\Фото-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8310450" cy="62328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фото к презент. АВ\Фото-0079.jpg"/>
          <p:cNvPicPr>
            <a:picLocks noChangeAspect="1" noChangeArrowheads="1"/>
          </p:cNvPicPr>
          <p:nvPr/>
        </p:nvPicPr>
        <p:blipFill>
          <a:blip r:embed="rId2" cstate="print"/>
          <a:srcRect r="19794"/>
          <a:stretch>
            <a:fillRect/>
          </a:stretch>
        </p:blipFill>
        <p:spPr bwMode="auto">
          <a:xfrm>
            <a:off x="1142976" y="0"/>
            <a:ext cx="4125399" cy="6858000"/>
          </a:xfrm>
          <a:prstGeom prst="rect">
            <a:avLst/>
          </a:prstGeom>
          <a:noFill/>
        </p:spPr>
      </p:pic>
      <p:pic>
        <p:nvPicPr>
          <p:cNvPr id="81923" name="Picture 3" descr="E:\фото к презент. АВ\Фото-0011 (2).jpg"/>
          <p:cNvPicPr>
            <a:picLocks noChangeAspect="1" noChangeArrowheads="1"/>
          </p:cNvPicPr>
          <p:nvPr/>
        </p:nvPicPr>
        <p:blipFill>
          <a:blip r:embed="rId3" cstate="print"/>
          <a:srcRect l="10687" r="19081"/>
          <a:stretch>
            <a:fillRect/>
          </a:stretch>
        </p:blipFill>
        <p:spPr bwMode="auto">
          <a:xfrm>
            <a:off x="5286380" y="76839"/>
            <a:ext cx="3571868" cy="67811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к презент. АВ\Фото-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43" y="332656"/>
            <a:ext cx="8700459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655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357298"/>
            <a:ext cx="7498080" cy="328614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54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Спасибо за </a:t>
            </a:r>
            <a:br>
              <a:rPr lang="ru-RU" sz="54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</a:br>
            <a:r>
              <a:rPr lang="ru-RU" sz="5400" b="1" dirty="0" smtClean="0">
                <a:solidFill>
                  <a:srgbClr val="0000FF"/>
                </a:solidFill>
                <a:latin typeface="Segoe Print" panose="02000600000000000000" pitchFamily="2" charset="0"/>
              </a:rPr>
              <a:t>внимание</a:t>
            </a:r>
            <a:endParaRPr lang="ru-RU" b="1" dirty="0">
              <a:solidFill>
                <a:srgbClr val="0000FF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2" descr="F:\детский сад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837" y="188640"/>
            <a:ext cx="3070123" cy="23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6"/>
          <a:stretch/>
        </p:blipFill>
        <p:spPr bwMode="auto">
          <a:xfrm>
            <a:off x="1043608" y="332656"/>
            <a:ext cx="810935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734800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795592" cy="288032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723584" cy="247792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89"/>
          <a:stretch/>
        </p:blipFill>
        <p:spPr bwMode="auto">
          <a:xfrm>
            <a:off x="1044126" y="476672"/>
            <a:ext cx="82780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987422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инновационная площадка\фото предметно развивающая среда -2016\IMG_01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4" r="6518"/>
          <a:stretch/>
        </p:blipFill>
        <p:spPr bwMode="auto">
          <a:xfrm>
            <a:off x="899593" y="156959"/>
            <a:ext cx="8244408" cy="601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9035581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инновационная площадка\фото предметно развивающая среда -2016\IMG_0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812" y="188640"/>
            <a:ext cx="81791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DCIM\101CANON\IMG_1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8185673" cy="58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3" y="709613"/>
            <a:ext cx="8169275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415217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818072" cy="476672"/>
          </a:xfrm>
        </p:spPr>
        <p:txBody>
          <a:bodyPr>
            <a:normAutofit fontScale="90000"/>
          </a:bodyPr>
          <a:lstStyle/>
          <a:p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2740673"/>
              </p:ext>
            </p:extLst>
          </p:nvPr>
        </p:nvGraphicFramePr>
        <p:xfrm>
          <a:off x="9370660" y="6828649"/>
          <a:ext cx="814248" cy="52120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35708"/>
                <a:gridCol w="135708"/>
                <a:gridCol w="135708"/>
                <a:gridCol w="135708"/>
                <a:gridCol w="135708"/>
                <a:gridCol w="135708"/>
              </a:tblGrid>
              <a:tr h="2326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3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54" marR="55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42" name="Picture 2" descr="G:\инновационная площадка\фото предметно развивающая среда -2016\IMG_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83169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465196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7873</TotalTime>
  <Words>561</Words>
  <Application>Microsoft Office PowerPoint</Application>
  <PresentationFormat>Экран (4:3)</PresentationFormat>
  <Paragraphs>165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Солнцестояние</vt:lpstr>
      <vt:lpstr>Развивающая предметно- пространственная среда в ДОУ  в соответствии с ФОП ДО и ФГОС ДО.</vt:lpstr>
      <vt:lpstr>   </vt:lpstr>
      <vt:lpstr>Принципы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Беседы занятие познавательного характера</vt:lpstr>
      <vt:lpstr>Слайд 32</vt:lpstr>
      <vt:lpstr>Слайд 33</vt:lpstr>
      <vt:lpstr>Слайд 34</vt:lpstr>
      <vt:lpstr>  Спасибо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«Духовно-нравственное воспитание детей посредствам сказки»</dc:title>
  <dc:creator>Alena</dc:creator>
  <cp:lastModifiedBy>Admin</cp:lastModifiedBy>
  <cp:revision>132</cp:revision>
  <dcterms:modified xsi:type="dcterms:W3CDTF">2025-01-14T08:53:34Z</dcterms:modified>
</cp:coreProperties>
</file>