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6"/>
  </p:notesMasterIdLst>
  <p:sldIdLst>
    <p:sldId id="333" r:id="rId2"/>
    <p:sldId id="334" r:id="rId3"/>
    <p:sldId id="335" r:id="rId4"/>
    <p:sldId id="336" r:id="rId5"/>
    <p:sldId id="337" r:id="rId6"/>
    <p:sldId id="338" r:id="rId7"/>
    <p:sldId id="360" r:id="rId8"/>
    <p:sldId id="355" r:id="rId9"/>
    <p:sldId id="343" r:id="rId10"/>
    <p:sldId id="345" r:id="rId11"/>
    <p:sldId id="363" r:id="rId12"/>
    <p:sldId id="347" r:id="rId13"/>
    <p:sldId id="366" r:id="rId14"/>
    <p:sldId id="344" r:id="rId15"/>
    <p:sldId id="341" r:id="rId16"/>
    <p:sldId id="346" r:id="rId17"/>
    <p:sldId id="364" r:id="rId18"/>
    <p:sldId id="348" r:id="rId19"/>
    <p:sldId id="274" r:id="rId20"/>
    <p:sldId id="277" r:id="rId21"/>
    <p:sldId id="275" r:id="rId22"/>
    <p:sldId id="340" r:id="rId23"/>
    <p:sldId id="349" r:id="rId24"/>
    <p:sldId id="356" r:id="rId25"/>
    <p:sldId id="350" r:id="rId26"/>
    <p:sldId id="368" r:id="rId27"/>
    <p:sldId id="369" r:id="rId28"/>
    <p:sldId id="353" r:id="rId29"/>
    <p:sldId id="354" r:id="rId30"/>
    <p:sldId id="351" r:id="rId31"/>
    <p:sldId id="352" r:id="rId32"/>
    <p:sldId id="370" r:id="rId33"/>
    <p:sldId id="367" r:id="rId34"/>
    <p:sldId id="332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89" autoAdjust="0"/>
  </p:normalViewPr>
  <p:slideViewPr>
    <p:cSldViewPr snapToGrid="0">
      <p:cViewPr>
        <p:scale>
          <a:sx n="60" d="100"/>
          <a:sy n="60" d="100"/>
        </p:scale>
        <p:origin x="-1266" y="-6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71DE6-023E-4E4B-8280-D86FCFC3BBAF}" type="datetimeFigureOut">
              <a:rPr lang="ru-RU" smtClean="0"/>
              <a:pPr/>
              <a:t>14.01.2025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94FCB-FD3A-408B-A1DC-2105ED1886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1623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7949-F610-4D43-BD8B-53A1720B447F}" type="datetimeFigureOut">
              <a:rPr lang="ru-RU" smtClean="0"/>
              <a:pPr/>
              <a:t>14.01.2025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2314748-E298-412F-A66D-6CEEADE7B9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3251542"/>
      </p:ext>
    </p:extLst>
  </p:cSld>
  <p:clrMapOvr>
    <a:masterClrMapping/>
  </p:clrMapOvr>
  <p:transition spd="med" advClick="0" advTm="2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7949-F610-4D43-BD8B-53A1720B447F}" type="datetimeFigureOut">
              <a:rPr lang="ru-RU" smtClean="0"/>
              <a:pPr/>
              <a:t>14.01.2025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314748-E298-412F-A66D-6CEEADE7B9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9703450"/>
      </p:ext>
    </p:extLst>
  </p:cSld>
  <p:clrMapOvr>
    <a:masterClrMapping/>
  </p:clrMapOvr>
  <p:transition spd="med" advClick="0" advTm="2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7949-F610-4D43-BD8B-53A1720B447F}" type="datetimeFigureOut">
              <a:rPr lang="ru-RU" smtClean="0"/>
              <a:pPr/>
              <a:t>14.01.2025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314748-E298-412F-A66D-6CEEADE7B9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453663964"/>
      </p:ext>
    </p:extLst>
  </p:cSld>
  <p:clrMapOvr>
    <a:masterClrMapping/>
  </p:clrMapOvr>
  <p:transition spd="med" advClick="0" advTm="2000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7949-F610-4D43-BD8B-53A1720B447F}" type="datetimeFigureOut">
              <a:rPr lang="ru-RU" smtClean="0"/>
              <a:pPr/>
              <a:t>14.01.2025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314748-E298-412F-A66D-6CEEADE7B9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2243725"/>
      </p:ext>
    </p:extLst>
  </p:cSld>
  <p:clrMapOvr>
    <a:masterClrMapping/>
  </p:clrMapOvr>
  <p:transition spd="med" advClick="0" advTm="2000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7949-F610-4D43-BD8B-53A1720B447F}" type="datetimeFigureOut">
              <a:rPr lang="ru-RU" smtClean="0"/>
              <a:pPr/>
              <a:t>14.01.2025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314748-E298-412F-A66D-6CEEADE7B9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768851672"/>
      </p:ext>
    </p:extLst>
  </p:cSld>
  <p:clrMapOvr>
    <a:masterClrMapping/>
  </p:clrMapOvr>
  <p:transition spd="med" advClick="0" advTm="2000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7949-F610-4D43-BD8B-53A1720B447F}" type="datetimeFigureOut">
              <a:rPr lang="ru-RU" smtClean="0"/>
              <a:pPr/>
              <a:t>14.01.2025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314748-E298-412F-A66D-6CEEADE7B9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9159369"/>
      </p:ext>
    </p:extLst>
  </p:cSld>
  <p:clrMapOvr>
    <a:masterClrMapping/>
  </p:clrMapOvr>
  <p:transition spd="med" advClick="0" advTm="2000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7949-F610-4D43-BD8B-53A1720B447F}" type="datetimeFigureOut">
              <a:rPr lang="ru-RU" smtClean="0"/>
              <a:pPr/>
              <a:t>14.01.2025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4748-E298-412F-A66D-6CEEADE7B9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4229472"/>
      </p:ext>
    </p:extLst>
  </p:cSld>
  <p:clrMapOvr>
    <a:masterClrMapping/>
  </p:clrMapOvr>
  <p:transition spd="med" advClick="0" advTm="2000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7949-F610-4D43-BD8B-53A1720B447F}" type="datetimeFigureOut">
              <a:rPr lang="ru-RU" smtClean="0"/>
              <a:pPr/>
              <a:t>14.01.2025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4748-E298-412F-A66D-6CEEADE7B9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7768684"/>
      </p:ext>
    </p:extLst>
  </p:cSld>
  <p:clrMapOvr>
    <a:masterClrMapping/>
  </p:clrMapOvr>
  <p:transition spd="med" advClick="0" advTm="2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7949-F610-4D43-BD8B-53A1720B447F}" type="datetimeFigureOut">
              <a:rPr lang="ru-RU" smtClean="0"/>
              <a:pPr/>
              <a:t>14.01.2025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4748-E298-412F-A66D-6CEEADE7B9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175881"/>
      </p:ext>
    </p:extLst>
  </p:cSld>
  <p:clrMapOvr>
    <a:masterClrMapping/>
  </p:clrMapOvr>
  <p:transition spd="med" advClick="0" advTm="2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7949-F610-4D43-BD8B-53A1720B447F}" type="datetimeFigureOut">
              <a:rPr lang="ru-RU" smtClean="0"/>
              <a:pPr/>
              <a:t>14.01.2025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314748-E298-412F-A66D-6CEEADE7B9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2792621"/>
      </p:ext>
    </p:extLst>
  </p:cSld>
  <p:clrMapOvr>
    <a:masterClrMapping/>
  </p:clrMapOvr>
  <p:transition spd="med" advClick="0" advTm="2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7949-F610-4D43-BD8B-53A1720B447F}" type="datetimeFigureOut">
              <a:rPr lang="ru-RU" smtClean="0"/>
              <a:pPr/>
              <a:t>14.01.2025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314748-E298-412F-A66D-6CEEADE7B9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8945492"/>
      </p:ext>
    </p:extLst>
  </p:cSld>
  <p:clrMapOvr>
    <a:masterClrMapping/>
  </p:clrMapOvr>
  <p:transition spd="med" advClick="0" advTm="2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7949-F610-4D43-BD8B-53A1720B447F}" type="datetimeFigureOut">
              <a:rPr lang="ru-RU" smtClean="0"/>
              <a:pPr/>
              <a:t>14.01.2025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314748-E298-412F-A66D-6CEEADE7B9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8491578"/>
      </p:ext>
    </p:extLst>
  </p:cSld>
  <p:clrMapOvr>
    <a:masterClrMapping/>
  </p:clrMapOvr>
  <p:transition spd="med" advClick="0" advTm="2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7949-F610-4D43-BD8B-53A1720B447F}" type="datetimeFigureOut">
              <a:rPr lang="ru-RU" smtClean="0"/>
              <a:pPr/>
              <a:t>14.01.2025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4748-E298-412F-A66D-6CEEADE7B9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7794721"/>
      </p:ext>
    </p:extLst>
  </p:cSld>
  <p:clrMapOvr>
    <a:masterClrMapping/>
  </p:clrMapOvr>
  <p:transition spd="med" advClick="0" advTm="2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7949-F610-4D43-BD8B-53A1720B447F}" type="datetimeFigureOut">
              <a:rPr lang="ru-RU" smtClean="0"/>
              <a:pPr/>
              <a:t>14.01.2025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4748-E298-412F-A66D-6CEEADE7B9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7547820"/>
      </p:ext>
    </p:extLst>
  </p:cSld>
  <p:clrMapOvr>
    <a:masterClrMapping/>
  </p:clrMapOvr>
  <p:transition spd="med" advClick="0" advTm="2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7949-F610-4D43-BD8B-53A1720B447F}" type="datetimeFigureOut">
              <a:rPr lang="ru-RU" smtClean="0"/>
              <a:pPr/>
              <a:t>14.01.2025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4748-E298-412F-A66D-6CEEADE7B9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4166931"/>
      </p:ext>
    </p:extLst>
  </p:cSld>
  <p:clrMapOvr>
    <a:masterClrMapping/>
  </p:clrMapOvr>
  <p:transition spd="med" advClick="0" advTm="2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7949-F610-4D43-BD8B-53A1720B447F}" type="datetimeFigureOut">
              <a:rPr lang="ru-RU" smtClean="0"/>
              <a:pPr/>
              <a:t>14.01.2025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314748-E298-412F-A66D-6CEEADE7B9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6906846"/>
      </p:ext>
    </p:extLst>
  </p:cSld>
  <p:clrMapOvr>
    <a:masterClrMapping/>
  </p:clrMapOvr>
  <p:transition spd="med" advClick="0" advTm="2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37949-F610-4D43-BD8B-53A1720B447F}" type="datetimeFigureOut">
              <a:rPr lang="ru-RU" smtClean="0"/>
              <a:pPr/>
              <a:t>14.01.2025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2314748-E298-412F-A66D-6CEEADE7B9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5769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ransition spd="med" advClick="0" advTm="2000">
    <p:dissolv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35971" y="469558"/>
            <a:ext cx="7882759" cy="541098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Муниципальное казенное  дошкольное</a:t>
            </a:r>
            <a:b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 образовательное учреждение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«Детский сад общеразвивающего вида №12», г. Шумиха, Шумихинский муниципальный округ, Курганская область </a:t>
            </a:r>
            <a:b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9277" y="4777379"/>
            <a:ext cx="4730261" cy="1126283"/>
          </a:xfrm>
        </p:spPr>
        <p:txBody>
          <a:bodyPr>
            <a:normAutofit/>
          </a:bodyPr>
          <a:lstStyle/>
          <a:p>
            <a:pPr algn="r"/>
            <a:endParaRPr lang="ru-RU" sz="3200" dirty="0"/>
          </a:p>
        </p:txBody>
      </p:sp>
      <p:pic>
        <p:nvPicPr>
          <p:cNvPr id="4" name="Picture 2" descr="D:\Desktop\Конкурс Образцовый ДОУ\здание ДОУ - 2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545" y="0"/>
            <a:ext cx="3820510" cy="2865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216" y="228600"/>
            <a:ext cx="884506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Музыкальный руководитель</a:t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4">
                    <a:lumMod val="75000"/>
                  </a:schemeClr>
                </a:solidFill>
              </a:rPr>
              <a:t>Волшина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Светлана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Н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иколаевна 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050" name="Picture 2" descr="E:\МЕТОДКАБИНЕТ1\ПЕДАГОГИ\специалисты фото\IMG_3850-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54" b="16065"/>
          <a:stretch/>
        </p:blipFill>
        <p:spPr bwMode="auto">
          <a:xfrm>
            <a:off x="9134450" y="0"/>
            <a:ext cx="2890890" cy="3464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07072" y="4438597"/>
            <a:ext cx="2584928" cy="223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9307" y="3016155"/>
            <a:ext cx="1031770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>
              <a:spcAft>
                <a:spcPts val="0"/>
              </a:spcAft>
            </a:pPr>
            <a:endParaRPr lang="ru-RU" sz="2000" b="1" kern="5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spcAft>
                <a:spcPts val="0"/>
              </a:spcAft>
              <a:buClr>
                <a:srgbClr val="00B0F0"/>
              </a:buClr>
              <a:buSzPts val="1000"/>
            </a:pPr>
            <a:r>
              <a:rPr lang="ru-RU" sz="2200" b="1" kern="50" dirty="0" smtClean="0">
                <a:latin typeface="Times New Roman" pitchFamily="18" charset="0"/>
                <a:ea typeface="Calibri"/>
                <a:cs typeface="Times New Roman" pitchFamily="18" charset="0"/>
              </a:rPr>
              <a:t>Федеральная образовательная программа дошкольного образования</a:t>
            </a:r>
          </a:p>
          <a:p>
            <a:pPr lvl="0">
              <a:spcAft>
                <a:spcPts val="0"/>
              </a:spcAft>
              <a:buClr>
                <a:srgbClr val="00B0F0"/>
              </a:buClr>
              <a:buSzPts val="1000"/>
            </a:pPr>
            <a:r>
              <a:rPr lang="ru-RU" sz="2200" b="1" kern="50" dirty="0" smtClean="0">
                <a:latin typeface="Times New Roman" pitchFamily="18" charset="0"/>
                <a:ea typeface="Calibri"/>
                <a:cs typeface="Times New Roman" pitchFamily="18" charset="0"/>
              </a:rPr>
              <a:t>Ритмическая </a:t>
            </a:r>
            <a:r>
              <a:rPr lang="ru-RU" sz="2200" b="1" kern="50" dirty="0">
                <a:latin typeface="Times New Roman" pitchFamily="18" charset="0"/>
                <a:ea typeface="Calibri"/>
                <a:cs typeface="Times New Roman" pitchFamily="18" charset="0"/>
              </a:rPr>
              <a:t>мозаика. Парциальная программа по развитию танцевального творчества </a:t>
            </a:r>
            <a:r>
              <a:rPr lang="ru-RU" sz="2200" b="1" kern="50" dirty="0" smtClean="0">
                <a:latin typeface="Times New Roman" pitchFamily="18" charset="0"/>
                <a:ea typeface="Calibri"/>
                <a:cs typeface="Times New Roman" pitchFamily="18" charset="0"/>
              </a:rPr>
              <a:t>Буренина А.И. </a:t>
            </a:r>
            <a:endParaRPr lang="ru-RU" sz="2200" b="1" kern="5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spcAft>
                <a:spcPts val="0"/>
              </a:spcAft>
              <a:buClr>
                <a:srgbClr val="00B0F0"/>
              </a:buClr>
              <a:buSzPts val="1000"/>
            </a:pPr>
            <a:r>
              <a:rPr lang="ru-RU" sz="2200" b="1" kern="50" dirty="0" smtClean="0">
                <a:latin typeface="Times New Roman" pitchFamily="18" charset="0"/>
                <a:ea typeface="Calibri"/>
                <a:cs typeface="Times New Roman" pitchFamily="18" charset="0"/>
              </a:rPr>
              <a:t>Праздник </a:t>
            </a:r>
            <a:r>
              <a:rPr lang="ru-RU" sz="2200" b="1" kern="50" dirty="0">
                <a:latin typeface="Times New Roman" pitchFamily="18" charset="0"/>
                <a:ea typeface="Calibri"/>
                <a:cs typeface="Times New Roman" pitchFamily="18" charset="0"/>
              </a:rPr>
              <a:t>каждый день. Парциальная программа по музыкальному воспитанию детей дошкольного возраста</a:t>
            </a:r>
            <a:r>
              <a:rPr lang="ru-RU" sz="2200" b="1" kern="50" dirty="0" smtClean="0"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ru-RU" sz="2200" b="1" kern="5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Каплунова</a:t>
            </a:r>
            <a:r>
              <a:rPr lang="ru-RU" sz="2200" b="1" kern="50" dirty="0" smtClean="0">
                <a:latin typeface="Times New Roman" pitchFamily="18" charset="0"/>
                <a:ea typeface="Calibri"/>
                <a:cs typeface="Times New Roman" pitchFamily="18" charset="0"/>
              </a:rPr>
              <a:t> И., </a:t>
            </a:r>
            <a:r>
              <a:rPr lang="ru-RU" sz="2200" b="1" kern="5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Новоскольцева</a:t>
            </a:r>
            <a:r>
              <a:rPr lang="ru-RU" sz="2200" b="1" kern="50" dirty="0" smtClean="0">
                <a:latin typeface="Times New Roman" pitchFamily="18" charset="0"/>
                <a:ea typeface="Calibri"/>
                <a:cs typeface="Times New Roman" pitchFamily="18" charset="0"/>
              </a:rPr>
              <a:t> И. </a:t>
            </a:r>
            <a:endParaRPr lang="ru-RU" sz="2200" b="1" kern="5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spcAft>
                <a:spcPts val="0"/>
              </a:spcAft>
              <a:buClr>
                <a:srgbClr val="00B0F0"/>
              </a:buClr>
              <a:buSzPts val="1000"/>
            </a:pPr>
            <a:r>
              <a:rPr lang="ru-RU" sz="2200" b="1" kern="50" dirty="0" smtClean="0">
                <a:latin typeface="Times New Roman" pitchFamily="18" charset="0"/>
                <a:ea typeface="Calibri"/>
                <a:cs typeface="Times New Roman" pitchFamily="18" charset="0"/>
              </a:rPr>
              <a:t>Музыкальные </a:t>
            </a:r>
            <a:r>
              <a:rPr lang="ru-RU" sz="2200" b="1" kern="50" dirty="0">
                <a:latin typeface="Times New Roman" pitchFamily="18" charset="0"/>
                <a:ea typeface="Calibri"/>
                <a:cs typeface="Times New Roman" pitchFamily="18" charset="0"/>
              </a:rPr>
              <a:t>шедевры. Парциальная программа по развитию восприятия музыки (слушание). </a:t>
            </a:r>
            <a:r>
              <a:rPr lang="ru-RU" sz="2200" b="1" kern="5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Радынова</a:t>
            </a:r>
            <a:r>
              <a:rPr lang="ru-RU" sz="2200" b="1" kern="50" dirty="0" smtClean="0">
                <a:latin typeface="Times New Roman" pitchFamily="18" charset="0"/>
                <a:ea typeface="Calibri"/>
                <a:cs typeface="Times New Roman" pitchFamily="18" charset="0"/>
              </a:rPr>
              <a:t> О.</a:t>
            </a:r>
            <a:endParaRPr lang="ru-RU" sz="2200" b="1" kern="5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spcAft>
                <a:spcPts val="0"/>
              </a:spcAft>
              <a:buClr>
                <a:srgbClr val="00B0F0"/>
              </a:buClr>
              <a:buSzPts val="1000"/>
            </a:pPr>
            <a:r>
              <a:rPr lang="ru-RU" sz="2200" b="1" kern="50" dirty="0" smtClean="0">
                <a:latin typeface="Times New Roman" pitchFamily="18" charset="0"/>
                <a:ea typeface="Calibri"/>
                <a:cs typeface="Times New Roman" pitchFamily="18" charset="0"/>
              </a:rPr>
              <a:t>Топ </a:t>
            </a:r>
            <a:r>
              <a:rPr lang="ru-RU" sz="2200" b="1" kern="50" dirty="0">
                <a:latin typeface="Times New Roman" pitchFamily="18" charset="0"/>
                <a:ea typeface="Calibri"/>
                <a:cs typeface="Times New Roman" pitchFamily="18" charset="0"/>
              </a:rPr>
              <a:t>– хлоп, малы</a:t>
            </a:r>
            <a:r>
              <a:rPr lang="ru-RU" sz="2200" b="1" kern="50" dirty="0">
                <a:latin typeface="Times New Roman"/>
                <a:ea typeface="Calibri"/>
                <a:cs typeface="Symbol"/>
              </a:rPr>
              <a:t>ши</a:t>
            </a:r>
            <a:r>
              <a:rPr lang="ru-RU" sz="2200" b="1" kern="50" dirty="0" smtClean="0">
                <a:latin typeface="Times New Roman"/>
                <a:ea typeface="Calibri"/>
                <a:cs typeface="Symbol"/>
              </a:rPr>
              <a:t>!</a:t>
            </a:r>
            <a:r>
              <a:rPr lang="ru-RU" sz="2200" b="1" kern="5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200" b="1" kern="5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Сауко</a:t>
            </a:r>
            <a:r>
              <a:rPr lang="ru-RU" sz="2200" b="1" kern="50" dirty="0" smtClean="0">
                <a:latin typeface="Times New Roman" pitchFamily="18" charset="0"/>
                <a:ea typeface="Calibri"/>
                <a:cs typeface="Times New Roman" pitchFamily="18" charset="0"/>
              </a:rPr>
              <a:t> Т., Буренина А.</a:t>
            </a:r>
            <a:endParaRPr lang="ru-RU" sz="2200" b="1" kern="50" dirty="0">
              <a:effectLst/>
              <a:latin typeface="Symbol"/>
              <a:ea typeface="Calibri"/>
              <a:cs typeface="Symbo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2137" y="1501254"/>
            <a:ext cx="87618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>
              <a:spcAft>
                <a:spcPts val="0"/>
              </a:spcAft>
            </a:pPr>
            <a:r>
              <a:rPr lang="ru-RU" b="1" kern="50" dirty="0" smtClean="0">
                <a:latin typeface="Times New Roman" pitchFamily="18" charset="0"/>
                <a:ea typeface="Calibri"/>
                <a:cs typeface="Times New Roman" pitchFamily="18" charset="0"/>
              </a:rPr>
              <a:t>Программа  специалиста разработана в соответствии с ФОП ДО , ФГОС с учетом  основных принципов, требований к организации и содержанию различных видов музыкальной деятельности в ДОУ, возрастных особенностях детей дошкольного возраста от 2 до 7 лет, с использованием рекомендованных к обучению программ: </a:t>
            </a:r>
            <a:endParaRPr lang="ru-RU" b="1" kern="5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5675107"/>
      </p:ext>
    </p:extLst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216" y="228600"/>
            <a:ext cx="8845061" cy="1143000"/>
          </a:xfrm>
        </p:spPr>
        <p:txBody>
          <a:bodyPr>
            <a:normAutofit/>
          </a:bodyPr>
          <a:lstStyle/>
          <a:p>
            <a:pPr algn="ctr"/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9307" y="3016155"/>
            <a:ext cx="10317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>
              <a:spcAft>
                <a:spcPts val="0"/>
              </a:spcAft>
            </a:pPr>
            <a:endParaRPr lang="ru-RU" sz="2000" b="1" kern="5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2137" y="1501254"/>
            <a:ext cx="87618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>
              <a:spcAft>
                <a:spcPts val="0"/>
              </a:spcAft>
            </a:pPr>
            <a:endParaRPr lang="ru-RU" b="1" kern="5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7" name="Picture 2" descr="F:\занятие подг. - зима фото\2018.10.05 Играш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5899" y="2819400"/>
            <a:ext cx="5482901" cy="3655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занятие подг. - зима фото\DSCN28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8715" y="215900"/>
            <a:ext cx="2832195" cy="3778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lena\Desktop\фото\IMG_45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316" y="219224"/>
            <a:ext cx="5081984" cy="33879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4" descr="F:\занятие подг. - зима фото\IMG_98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100" y="3195016"/>
            <a:ext cx="5194407" cy="3462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подготовительная группа\фотографии\31 октября праздник хлеба подготов группа\2014-26-23.10.2014-Праздник Урожая\042.JPG"/>
          <p:cNvPicPr>
            <a:picLocks noChangeAspect="1" noChangeArrowheads="1"/>
          </p:cNvPicPr>
          <p:nvPr/>
        </p:nvPicPr>
        <p:blipFill>
          <a:blip r:embed="rId6" cstate="print"/>
          <a:srcRect l="9512" r="10732" b="4391"/>
          <a:stretch>
            <a:fillRect/>
          </a:stretch>
        </p:blipFill>
        <p:spPr bwMode="auto">
          <a:xfrm>
            <a:off x="4648200" y="237066"/>
            <a:ext cx="4152900" cy="331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95675107"/>
      </p:ext>
    </p:extLst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8169" y="263769"/>
            <a:ext cx="10326443" cy="103749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Воспитатель по изобразительному искусству </a:t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dirty="0" err="1" smtClean="0">
                <a:solidFill>
                  <a:schemeClr val="accent4">
                    <a:lumMod val="75000"/>
                  </a:schemeClr>
                </a:solidFill>
              </a:rPr>
              <a:t>Вожакова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Мария Александровна 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938" y="1441938"/>
            <a:ext cx="9460524" cy="52578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Программа воспитателя по изобразительному искусству 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разработана на основе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Федеральной образовательной программе дошкольного образования и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предназначена для использования в ДО для формирования художественно – эстетического развития.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Художественно-эстетическое развитие предполагает развитие предпосылок ценностно-смыслового восприятия и понимания произведений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искусства,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мира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природы; становление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эстетического отношения к окружающему миру; формирование элементарных представлений о видах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искусства, 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реализацию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самостоятельной творческой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деятельности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детей. 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Downloads\Новая папка (2)\IMG_2147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90840" y="1434663"/>
            <a:ext cx="2501461" cy="3752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25270864"/>
      </p:ext>
    </p:extLst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5" name="Рисунок 4" descr="4"/>
          <p:cNvPicPr/>
          <p:nvPr/>
        </p:nvPicPr>
        <p:blipFill>
          <a:blip r:embed="rId2" cstate="print"/>
          <a:srcRect l="9145" r="5913"/>
          <a:stretch>
            <a:fillRect/>
          </a:stretch>
        </p:blipFill>
        <p:spPr bwMode="auto">
          <a:xfrm>
            <a:off x="6572582" y="506884"/>
            <a:ext cx="5263818" cy="3633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F:\конкурс\Конкурсы\SAM_42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022" t="10249" r="3722" b="3046"/>
          <a:stretch/>
        </p:blipFill>
        <p:spPr bwMode="auto">
          <a:xfrm>
            <a:off x="4384538" y="2819400"/>
            <a:ext cx="2879862" cy="4038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Desktop\Конкурс Образцовый ДОУ\huIzXwRK4s28mXmWut6K5Ba9PLbSw-7pv-fNnitfMsmFZJNVcd9JoX08B-LXWCGnDQVmp_tWzZSy4VCDUzJDWCX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62151" y="412070"/>
            <a:ext cx="4611413" cy="25917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79028735"/>
      </p:ext>
    </p:extLst>
  </p:cSld>
  <p:clrMapOvr>
    <a:masterClrMapping/>
  </p:clrMapOvr>
  <p:transition spd="slow" advClick="0" advTm="6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717" y="4436454"/>
            <a:ext cx="2972410" cy="242154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1" y="193432"/>
            <a:ext cx="9100223" cy="121333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Воспитатель по физической культуре</a:t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dirty="0" err="1" smtClean="0">
                <a:solidFill>
                  <a:schemeClr val="accent4">
                    <a:lumMod val="75000"/>
                  </a:schemeClr>
                </a:solidFill>
              </a:rPr>
              <a:t>Касько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Ирина Александровна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0744" y="1318848"/>
            <a:ext cx="9210097" cy="4829704"/>
          </a:xfrm>
        </p:spPr>
        <p:txBody>
          <a:bodyPr>
            <a:normAutofit fontScale="85000" lnSpcReduction="20000"/>
          </a:bodyPr>
          <a:lstStyle/>
          <a:p>
            <a:pPr indent="0" algn="just">
              <a:lnSpc>
                <a:spcPct val="115000"/>
              </a:lnSpc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Реализует:</a:t>
            </a:r>
          </a:p>
          <a:p>
            <a:pPr indent="449580" algn="just">
              <a:lnSpc>
                <a:spcPct val="115000"/>
              </a:lnSpc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Федеральную образовательную программу дошкольного образования</a:t>
            </a:r>
          </a:p>
          <a:p>
            <a:pPr indent="449580" algn="just">
              <a:lnSpc>
                <a:spcPct val="115000"/>
              </a:lnSpc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Физическая культура для малышей» С.Я. </a:t>
            </a:r>
            <a:r>
              <a:rPr lang="ru-RU" sz="2800" b="1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Лайзане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;</a:t>
            </a:r>
          </a:p>
          <a:p>
            <a:pPr indent="449580" algn="just">
              <a:lnSpc>
                <a:spcPct val="115000"/>
              </a:lnSpc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«Физическая культура в детском саду с 3-7 лет» Л.И. </a:t>
            </a:r>
            <a:r>
              <a:rPr lang="ru-RU" sz="2800" b="1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Пензулаева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indent="449580" algn="just">
              <a:lnSpc>
                <a:spcPct val="115000"/>
              </a:lnSpc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Программу  студии ЮИД «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Светофорчик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») </a:t>
            </a:r>
          </a:p>
          <a:p>
            <a:pPr indent="449580" algn="just">
              <a:lnSpc>
                <a:spcPct val="115000"/>
              </a:lnSpc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В работе с детьми использует                    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здоровьесберегающие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                                      игровые, модульные технологии,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улыбкатерапию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                    музыкотерапию  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099" name="Picture 3" descr="D:\Desktop\5e63271b75f185e06af6911d6b907d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70558" y="1038882"/>
            <a:ext cx="2721441" cy="3501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76772377"/>
      </p:ext>
    </p:extLst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4109" y="96982"/>
            <a:ext cx="9800503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Оздоровительная деятельность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Picture 2" descr="G:\фото для пед мастерской\SAM_36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8500" y="784510"/>
            <a:ext cx="4219999" cy="3164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5161" y="881898"/>
            <a:ext cx="4477039" cy="2985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563" y="4003445"/>
            <a:ext cx="3516401" cy="2638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4961" y="3825819"/>
            <a:ext cx="4356100" cy="2904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1542" y="4003446"/>
            <a:ext cx="3353230" cy="2515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52931513"/>
      </p:ext>
    </p:extLst>
  </p:cSld>
  <p:clrMapOvr>
    <a:masterClrMapping/>
  </p:clrMapOvr>
  <p:transition spd="med"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Рабочий стол\з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977" y="4121832"/>
            <a:ext cx="2591737" cy="2159781"/>
          </a:xfrm>
          <a:prstGeom prst="ellipse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892" y="228600"/>
            <a:ext cx="9284677" cy="120790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Учитель – логопед </a:t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Лукьянова Ирина Сергеевна 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9655" y="1652953"/>
            <a:ext cx="11155679" cy="4712677"/>
          </a:xfrm>
        </p:spPr>
        <p:txBody>
          <a:bodyPr>
            <a:normAutofit fontScale="92500" lnSpcReduction="10000"/>
          </a:bodyPr>
          <a:lstStyle/>
          <a:p>
            <a:r>
              <a:rPr lang="ru-RU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Рабочая программа коррекционной образовательной </a:t>
            </a: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</a:p>
          <a:p>
            <a:pPr marL="0" indent="0">
              <a:buNone/>
            </a:pP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«Коррекция нарушения речи под ред. Филичевой Т.Б., Чиркиной » ( 2008г</a:t>
            </a: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marL="0" indent="0">
              <a:buNone/>
            </a:pP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Примерная адаптированная  программа </a:t>
            </a:r>
            <a:r>
              <a:rPr lang="ru-RU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Нищевой</a:t>
            </a:r>
            <a:r>
              <a:rPr lang="ru-RU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Н.В. (2014г</a:t>
            </a: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marL="0" indent="0">
              <a:buNone/>
            </a:pPr>
            <a:endParaRPr lang="ru-RU" sz="3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Учреждении используются групповые и </a:t>
            </a: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индивидуальные </a:t>
            </a:r>
            <a:r>
              <a:rPr lang="ru-RU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коррекционно- развивающие занятия с элементами </a:t>
            </a:r>
            <a:r>
              <a:rPr lang="ru-RU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игротерапии</a:t>
            </a:r>
            <a:r>
              <a:rPr lang="ru-RU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сказкотерапии</a:t>
            </a:r>
            <a:r>
              <a:rPr lang="ru-RU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логоритмики</a:t>
            </a:r>
            <a:r>
              <a:rPr lang="ru-RU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психогимнастики</a:t>
            </a: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технологий.</a:t>
            </a:r>
            <a:endParaRPr lang="ru-RU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E:\МЕТОДКАБИНЕТ1\ПЕДАГОГИ\специалисты фото\Лукьян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55078" y="193431"/>
            <a:ext cx="2336922" cy="2486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1699271"/>
      </p:ext>
    </p:extLst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892" y="228600"/>
            <a:ext cx="9284677" cy="1207904"/>
          </a:xfrm>
        </p:spPr>
        <p:txBody>
          <a:bodyPr>
            <a:normAutofit/>
          </a:bodyPr>
          <a:lstStyle/>
          <a:p>
            <a:pPr algn="ctr"/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9300" y="2903735"/>
            <a:ext cx="4913764" cy="3685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365" y="362607"/>
            <a:ext cx="5170519" cy="3440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7331" y="3733800"/>
            <a:ext cx="4877551" cy="283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4968" y="583324"/>
            <a:ext cx="4006343" cy="3157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91699271"/>
      </p:ext>
    </p:extLst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2663" y="175847"/>
            <a:ext cx="10431950" cy="96715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Педагог психолог </a:t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dirty="0" err="1" smtClean="0">
                <a:solidFill>
                  <a:schemeClr val="accent4">
                    <a:lumMod val="75000"/>
                  </a:schemeClr>
                </a:solidFill>
              </a:rPr>
              <a:t>Воденникова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Наталья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В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икторовна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82615"/>
            <a:ext cx="11047412" cy="4677508"/>
          </a:xfrm>
        </p:spPr>
        <p:txBody>
          <a:bodyPr>
            <a:normAutofit fontScale="92500" lnSpcReduction="10000"/>
          </a:bodyPr>
          <a:lstStyle/>
          <a:p>
            <a:endParaRPr lang="ru-RU" dirty="0" smtClean="0">
              <a:latin typeface="Times New Roman"/>
              <a:ea typeface="Times New Roman"/>
            </a:endParaRPr>
          </a:p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 Развитие воображения и творческого 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6-ти летнего возраста». 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Апробация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анализ результатов. (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О.М. Дьяченко «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Дорисовывание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фигур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Программа разработана для детей 6 – 7 лет, способствует развитию творческого мышления и воображения. В программе представлены результаты апробации. Выполнение творческих заданий – это своего рода первые шаги, которые разовьют воображение малышей, а значит, сделают их жизнь более насыщенной и интересной.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E:\МЕТОДКАБИНЕТ1\ПЕДАГОГИ\формат 15 на 20\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31" t="5004" r="10268" b="18930"/>
          <a:stretch/>
        </p:blipFill>
        <p:spPr bwMode="auto">
          <a:xfrm>
            <a:off x="9970476" y="105507"/>
            <a:ext cx="2074985" cy="2672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30527394"/>
      </p:ext>
    </p:extLst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1946" y="2023881"/>
            <a:ext cx="3288315" cy="452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7724" y="624109"/>
            <a:ext cx="5092261" cy="211463"/>
          </a:xfrm>
        </p:spPr>
        <p:txBody>
          <a:bodyPr>
            <a:normAutofit fontScale="90000"/>
          </a:bodyPr>
          <a:lstStyle/>
          <a:p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" name="Picture 2" descr="F:\работа\дискуссионная площадка  Инновации в дошкольном образовании -2017г\20170208_1036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74" t="5741" r="3672" b="4032"/>
          <a:stretch/>
        </p:blipFill>
        <p:spPr bwMode="auto">
          <a:xfrm>
            <a:off x="6507229" y="504496"/>
            <a:ext cx="2392094" cy="354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41435" y="1592318"/>
            <a:ext cx="5990896" cy="367336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ru-RU" sz="2800" b="1" dirty="0" smtClean="0">
                <a:solidFill>
                  <a:schemeClr val="tx1"/>
                </a:solidFill>
              </a:rPr>
              <a:t>Коллектив МКДОУ «Детский сад общеразвивающего вида № 12»  работает в инновационном режиме по теме: «Развивающая предметно – пространственная среда в соответствии с  ФГОС ДО», «Детский сад для детей: развивающая оценка качества дошкольного образования»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1434531"/>
      </p:ext>
    </p:extLst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2239" y="321275"/>
            <a:ext cx="9972374" cy="61536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900" b="1" dirty="0" smtClean="0">
                <a:solidFill>
                  <a:schemeClr val="accent5">
                    <a:lumMod val="75000"/>
                  </a:schemeClr>
                </a:solidFill>
                <a:latin typeface="Complex" pitchFamily="2" charset="0"/>
                <a:cs typeface="Complex" pitchFamily="2" charset="0"/>
              </a:rPr>
              <a:t>Мы в нашем детском садике</a:t>
            </a:r>
          </a:p>
          <a:p>
            <a:pPr marL="0" indent="0">
              <a:buNone/>
            </a:pPr>
            <a:r>
              <a:rPr lang="ru-RU" sz="3900" b="1" dirty="0" smtClean="0">
                <a:solidFill>
                  <a:schemeClr val="accent5">
                    <a:lumMod val="75000"/>
                  </a:schemeClr>
                </a:solidFill>
                <a:latin typeface="Complex" pitchFamily="2" charset="0"/>
                <a:cs typeface="Complex" pitchFamily="2" charset="0"/>
              </a:rPr>
              <a:t>Проводим день за днем,</a:t>
            </a:r>
          </a:p>
          <a:p>
            <a:pPr marL="0" indent="0">
              <a:buNone/>
            </a:pPr>
            <a:r>
              <a:rPr lang="ru-RU" sz="3900" b="1" dirty="0" smtClean="0">
                <a:solidFill>
                  <a:schemeClr val="accent5">
                    <a:lumMod val="75000"/>
                  </a:schemeClr>
                </a:solidFill>
                <a:latin typeface="Complex" pitchFamily="2" charset="0"/>
                <a:cs typeface="Complex" pitchFamily="2" charset="0"/>
              </a:rPr>
              <a:t>Деревья подрастают</a:t>
            </a:r>
          </a:p>
          <a:p>
            <a:pPr marL="0" indent="0">
              <a:buNone/>
            </a:pPr>
            <a:r>
              <a:rPr lang="ru-RU" sz="3900" b="1" dirty="0" smtClean="0">
                <a:solidFill>
                  <a:schemeClr val="accent5">
                    <a:lumMod val="75000"/>
                  </a:schemeClr>
                </a:solidFill>
                <a:latin typeface="Complex" pitchFamily="2" charset="0"/>
                <a:cs typeface="Complex" pitchFamily="2" charset="0"/>
              </a:rPr>
              <a:t>И с ними мы растем</a:t>
            </a:r>
          </a:p>
          <a:p>
            <a:pPr marL="0" indent="0">
              <a:buNone/>
            </a:pPr>
            <a:r>
              <a:rPr lang="ru-RU" sz="3900" b="1" dirty="0" smtClean="0">
                <a:solidFill>
                  <a:schemeClr val="accent5">
                    <a:lumMod val="75000"/>
                  </a:schemeClr>
                </a:solidFill>
                <a:latin typeface="Complex" pitchFamily="2" charset="0"/>
                <a:cs typeface="Complex" pitchFamily="2" charset="0"/>
              </a:rPr>
              <a:t>Здесь вместе с воспитателем,</a:t>
            </a:r>
          </a:p>
          <a:p>
            <a:pPr marL="0" indent="0">
              <a:buNone/>
            </a:pPr>
            <a:r>
              <a:rPr lang="ru-RU" sz="3900" b="1" dirty="0" smtClean="0">
                <a:solidFill>
                  <a:schemeClr val="accent5">
                    <a:lumMod val="75000"/>
                  </a:schemeClr>
                </a:solidFill>
                <a:latin typeface="Complex" pitchFamily="2" charset="0"/>
                <a:cs typeface="Complex" pitchFamily="2" charset="0"/>
              </a:rPr>
              <a:t>Играя детвора,</a:t>
            </a:r>
          </a:p>
          <a:p>
            <a:pPr marL="0" indent="0">
              <a:buNone/>
            </a:pPr>
            <a:r>
              <a:rPr lang="ru-RU" sz="3900" b="1" dirty="0" smtClean="0">
                <a:solidFill>
                  <a:schemeClr val="accent5">
                    <a:lumMod val="75000"/>
                  </a:schemeClr>
                </a:solidFill>
                <a:latin typeface="Complex" pitchFamily="2" charset="0"/>
                <a:cs typeface="Complex" pitchFamily="2" charset="0"/>
              </a:rPr>
              <a:t>Идет дорогой знаний,</a:t>
            </a:r>
          </a:p>
          <a:p>
            <a:pPr marL="0" indent="0">
              <a:buNone/>
            </a:pPr>
            <a:r>
              <a:rPr lang="ru-RU" sz="3900" b="1" dirty="0" smtClean="0">
                <a:solidFill>
                  <a:schemeClr val="accent5">
                    <a:lumMod val="75000"/>
                  </a:schemeClr>
                </a:solidFill>
                <a:latin typeface="Complex" pitchFamily="2" charset="0"/>
                <a:cs typeface="Complex" pitchFamily="2" charset="0"/>
              </a:rPr>
              <a:t>Дорогою добра!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Complex" pitchFamily="2" charset="0"/>
                <a:cs typeface="Complex" pitchFamily="2" charset="0"/>
              </a:rPr>
              <a:t> </a:t>
            </a:r>
          </a:p>
          <a:p>
            <a:pPr marL="0" indent="0">
              <a:buNone/>
            </a:pPr>
            <a:endParaRPr lang="ru-RU" sz="3200" b="1" dirty="0">
              <a:solidFill>
                <a:schemeClr val="accent5">
                  <a:lumMod val="75000"/>
                </a:schemeClr>
              </a:solidFill>
              <a:latin typeface="Complex" pitchFamily="2" charset="0"/>
              <a:cs typeface="Complex" pitchFamily="2" charset="0"/>
            </a:endParaRPr>
          </a:p>
        </p:txBody>
      </p:sp>
      <p:pic>
        <p:nvPicPr>
          <p:cNvPr id="2050" name="Picture 2" descr="C:\Users\Alena\Desktop\отчет лето\Новая папка\IMG_45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14992" y="3712305"/>
            <a:ext cx="3377715" cy="225181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981549"/>
      </p:ext>
    </p:extLst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9401" y="279400"/>
            <a:ext cx="8127999" cy="1270000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647" y="140018"/>
            <a:ext cx="8710046" cy="654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54503" y="-116554"/>
            <a:ext cx="250507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F:\работа\дискуссионная площадка  Инновации в дошкольном образовании -2017г\IMG_277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14435" b="31791"/>
          <a:stretch/>
        </p:blipFill>
        <p:spPr bwMode="auto">
          <a:xfrm>
            <a:off x="9131189" y="4645985"/>
            <a:ext cx="3085160" cy="221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работа\дискуссионная площадка  Инновации в дошкольном образовании -2017г\IMG_277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435" r="52337" b="31791"/>
          <a:stretch/>
        </p:blipFill>
        <p:spPr bwMode="auto">
          <a:xfrm>
            <a:off x="9131189" y="2407571"/>
            <a:ext cx="2976052" cy="223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25736185"/>
      </p:ext>
    </p:extLst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23"/>
          <a:stretch/>
        </p:blipFill>
        <p:spPr bwMode="auto">
          <a:xfrm>
            <a:off x="5864774" y="2332753"/>
            <a:ext cx="5494091" cy="4320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4201" y="624110"/>
            <a:ext cx="6095999" cy="1280890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4688" y="109538"/>
            <a:ext cx="251142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F:\работа\дискуссионная площадка  Инновации в дошкольном образовании -2017г\IMG_277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683"/>
          <a:stretch/>
        </p:blipFill>
        <p:spPr bwMode="auto">
          <a:xfrm>
            <a:off x="355168" y="299543"/>
            <a:ext cx="5217108" cy="3894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0006214"/>
      </p:ext>
    </p:extLst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691" y="180110"/>
            <a:ext cx="9855921" cy="55418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Форма работы с детьми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0585" y="803563"/>
            <a:ext cx="10768179" cy="5735782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Непосредственно образовательная деятельность с детьми (НОД)</a:t>
            </a:r>
          </a:p>
          <a:p>
            <a:r>
              <a:rPr lang="ru-RU" b="1" dirty="0">
                <a:solidFill>
                  <a:schemeClr val="tx1"/>
                </a:solidFill>
              </a:rPr>
              <a:t>Праздники</a:t>
            </a:r>
          </a:p>
          <a:p>
            <a:r>
              <a:rPr lang="ru-RU" b="1" dirty="0">
                <a:solidFill>
                  <a:schemeClr val="tx1"/>
                </a:solidFill>
              </a:rPr>
              <a:t>Развлечения</a:t>
            </a:r>
          </a:p>
          <a:p>
            <a:r>
              <a:rPr lang="ru-RU" b="1" dirty="0" err="1">
                <a:solidFill>
                  <a:schemeClr val="tx1"/>
                </a:solidFill>
              </a:rPr>
              <a:t>Физдосуги</a:t>
            </a:r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Прогулка</a:t>
            </a:r>
          </a:p>
          <a:p>
            <a:r>
              <a:rPr lang="ru-RU" b="1" dirty="0">
                <a:solidFill>
                  <a:schemeClr val="tx1"/>
                </a:solidFill>
              </a:rPr>
              <a:t>Экскурсии</a:t>
            </a:r>
          </a:p>
          <a:p>
            <a:r>
              <a:rPr lang="ru-RU" b="1" dirty="0">
                <a:solidFill>
                  <a:schemeClr val="tx1"/>
                </a:solidFill>
              </a:rPr>
              <a:t>Работа с социумом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Беседы, ситуативные разговоры </a:t>
            </a:r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Игры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Акции, </a:t>
            </a:r>
            <a:r>
              <a:rPr lang="ru-RU" b="1" dirty="0" err="1" smtClean="0">
                <a:solidFill>
                  <a:schemeClr val="tx1"/>
                </a:solidFill>
              </a:rPr>
              <a:t>флешмоб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Проектная деятельность</a:t>
            </a:r>
          </a:p>
          <a:p>
            <a:r>
              <a:rPr lang="ru-RU" b="1" dirty="0" err="1">
                <a:solidFill>
                  <a:schemeClr val="tx1"/>
                </a:solidFill>
              </a:rPr>
              <a:t>Здоровьесберегающие</a:t>
            </a:r>
            <a:r>
              <a:rPr lang="ru-RU" b="1" dirty="0">
                <a:solidFill>
                  <a:schemeClr val="tx1"/>
                </a:solidFill>
              </a:rPr>
              <a:t> технологии ( утренняя гимнастика</a:t>
            </a:r>
            <a:r>
              <a:rPr lang="ru-RU" b="1" dirty="0" smtClean="0">
                <a:solidFill>
                  <a:schemeClr val="tx1"/>
                </a:solidFill>
              </a:rPr>
              <a:t>, ритмика, </a:t>
            </a:r>
            <a:r>
              <a:rPr lang="ru-RU" b="1" dirty="0">
                <a:solidFill>
                  <a:schemeClr val="tx1"/>
                </a:solidFill>
              </a:rPr>
              <a:t>зрительная, </a:t>
            </a:r>
            <a:r>
              <a:rPr lang="ru-RU" b="1" dirty="0" smtClean="0">
                <a:solidFill>
                  <a:schemeClr val="tx1"/>
                </a:solidFill>
              </a:rPr>
              <a:t>пальчиковая, артикуляционная, дыхательная </a:t>
            </a:r>
            <a:r>
              <a:rPr lang="ru-RU" b="1" dirty="0">
                <a:solidFill>
                  <a:schemeClr val="tx1"/>
                </a:solidFill>
              </a:rPr>
              <a:t>гимнастики)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Студии   («Играшки», « Варежкин театр», « Цветные ладошки», « Цветная логика», «Юный шашист», «Грамотей –</a:t>
            </a:r>
            <a:r>
              <a:rPr lang="ru-RU" b="1" dirty="0" err="1" smtClean="0">
                <a:solidFill>
                  <a:schemeClr val="tx1"/>
                </a:solidFill>
              </a:rPr>
              <a:t>ка</a:t>
            </a:r>
            <a:r>
              <a:rPr lang="ru-RU" b="1" dirty="0" smtClean="0">
                <a:solidFill>
                  <a:schemeClr val="tx1"/>
                </a:solidFill>
              </a:rPr>
              <a:t>», «</a:t>
            </a:r>
            <a:r>
              <a:rPr lang="ru-RU" b="1" dirty="0" err="1" smtClean="0">
                <a:solidFill>
                  <a:schemeClr val="tx1"/>
                </a:solidFill>
              </a:rPr>
              <a:t>Речевичок</a:t>
            </a:r>
            <a:r>
              <a:rPr lang="ru-RU" b="1" dirty="0" smtClean="0">
                <a:solidFill>
                  <a:schemeClr val="tx1"/>
                </a:solidFill>
              </a:rPr>
              <a:t>»)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Продуктивная </a:t>
            </a:r>
            <a:r>
              <a:rPr lang="ru-RU" b="1" dirty="0">
                <a:solidFill>
                  <a:schemeClr val="tx1"/>
                </a:solidFill>
              </a:rPr>
              <a:t>творческая деятельность</a:t>
            </a:r>
          </a:p>
          <a:p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122" name="Picture 2" descr="C:\Users\Alena\Desktop\фото\1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90"/>
          <a:stretch/>
        </p:blipFill>
        <p:spPr bwMode="auto">
          <a:xfrm>
            <a:off x="9566031" y="463713"/>
            <a:ext cx="2529986" cy="222575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lena\Desktop\фото\IMG_47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6004" y="1301263"/>
            <a:ext cx="3164734" cy="210982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lena\Desktop\фото\IMG_47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0738" y="2356174"/>
            <a:ext cx="3523458" cy="234897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61473267"/>
      </p:ext>
    </p:extLst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7108" y="0"/>
            <a:ext cx="10410091" cy="100232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  В ДОУ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6477" y="474786"/>
            <a:ext cx="10972800" cy="6576646"/>
          </a:xfrm>
        </p:spPr>
        <p:txBody>
          <a:bodyPr>
            <a:normAutofit fontScale="70000" lnSpcReduction="20000"/>
          </a:bodyPr>
          <a:lstStyle/>
          <a:p>
            <a:r>
              <a:rPr lang="ru-RU" sz="2800" dirty="0" smtClean="0">
                <a:latin typeface="Times New Roman"/>
                <a:ea typeface="Times New Roman"/>
              </a:rPr>
              <a:t>«Как дети вырастили  горох»</a:t>
            </a:r>
          </a:p>
          <a:p>
            <a:r>
              <a:rPr lang="ru-RU" sz="2800" dirty="0" smtClean="0">
                <a:latin typeface="Times New Roman"/>
                <a:ea typeface="Times New Roman"/>
              </a:rPr>
              <a:t>«Покормите птиц зимой»</a:t>
            </a:r>
          </a:p>
          <a:p>
            <a:r>
              <a:rPr lang="ru-RU" sz="2800" dirty="0" smtClean="0">
                <a:latin typeface="Times New Roman"/>
                <a:ea typeface="Times New Roman"/>
              </a:rPr>
              <a:t>«Моя Россия, моя страна, моя Родина»; «Богатыри Земли русской»</a:t>
            </a:r>
          </a:p>
          <a:p>
            <a:r>
              <a:rPr lang="ru-RU" sz="2800" dirty="0" smtClean="0">
                <a:latin typeface="Times New Roman"/>
                <a:ea typeface="Times New Roman"/>
              </a:rPr>
              <a:t>«Скоро в школу  мы пойдем»</a:t>
            </a:r>
          </a:p>
          <a:p>
            <a:r>
              <a:rPr lang="ru-RU" sz="2800" dirty="0" smtClean="0">
                <a:latin typeface="Times New Roman"/>
                <a:ea typeface="Times New Roman"/>
              </a:rPr>
              <a:t>«Артикуляционные сказки в средней группе »</a:t>
            </a:r>
          </a:p>
          <a:p>
            <a:r>
              <a:rPr lang="ru-RU" sz="2800" dirty="0" smtClean="0">
                <a:latin typeface="Times New Roman"/>
                <a:ea typeface="Times New Roman"/>
              </a:rPr>
              <a:t>«Домашние животные»</a:t>
            </a:r>
          </a:p>
          <a:p>
            <a:r>
              <a:rPr lang="ru-RU" sz="2800" dirty="0" smtClean="0">
                <a:latin typeface="Times New Roman"/>
                <a:ea typeface="Times New Roman"/>
              </a:rPr>
              <a:t>«Части суток»</a:t>
            </a:r>
          </a:p>
          <a:p>
            <a:r>
              <a:rPr lang="ru-RU" sz="2800" dirty="0" smtClean="0">
                <a:latin typeface="Times New Roman"/>
                <a:ea typeface="Times New Roman"/>
              </a:rPr>
              <a:t>«Растем здоровыми»</a:t>
            </a:r>
          </a:p>
          <a:p>
            <a:r>
              <a:rPr lang="ru-RU" sz="2800" dirty="0" smtClean="0">
                <a:latin typeface="Times New Roman"/>
                <a:ea typeface="Times New Roman"/>
              </a:rPr>
              <a:t>«Эти разные мячи»</a:t>
            </a:r>
          </a:p>
          <a:p>
            <a:r>
              <a:rPr lang="ru-RU" sz="2800" dirty="0" smtClean="0">
                <a:latin typeface="Times New Roman"/>
                <a:ea typeface="Times New Roman"/>
              </a:rPr>
              <a:t>«Весеннее солнышко»</a:t>
            </a:r>
          </a:p>
          <a:p>
            <a:r>
              <a:rPr lang="ru-RU" sz="2800" dirty="0" smtClean="0">
                <a:latin typeface="Times New Roman"/>
                <a:ea typeface="Times New Roman"/>
              </a:rPr>
              <a:t>«Игрушки»</a:t>
            </a:r>
          </a:p>
          <a:p>
            <a:r>
              <a:rPr lang="ru-RU" sz="2800" dirty="0" smtClean="0">
                <a:latin typeface="Times New Roman"/>
                <a:ea typeface="Times New Roman"/>
              </a:rPr>
              <a:t>«Семейные ценности»</a:t>
            </a:r>
          </a:p>
          <a:p>
            <a:r>
              <a:rPr lang="ru-RU" sz="2800" dirty="0" smtClean="0">
                <a:latin typeface="Times New Roman"/>
                <a:ea typeface="Times New Roman"/>
              </a:rPr>
              <a:t>«Семейные ценности»</a:t>
            </a:r>
          </a:p>
          <a:p>
            <a:r>
              <a:rPr lang="ru-RU" sz="2800" dirty="0">
                <a:latin typeface="Times New Roman"/>
                <a:ea typeface="Times New Roman"/>
              </a:rPr>
              <a:t>«Веселая математика</a:t>
            </a:r>
            <a:r>
              <a:rPr lang="ru-RU" sz="2800" dirty="0" smtClean="0">
                <a:latin typeface="Times New Roman"/>
                <a:ea typeface="Times New Roman"/>
              </a:rPr>
              <a:t>»</a:t>
            </a:r>
          </a:p>
          <a:p>
            <a:r>
              <a:rPr lang="ru-RU" sz="2800" dirty="0">
                <a:latin typeface="Times New Roman"/>
                <a:ea typeface="Times New Roman"/>
              </a:rPr>
              <a:t>«В добрый путь» (ПДД</a:t>
            </a:r>
            <a:r>
              <a:rPr lang="ru-RU" sz="2800" dirty="0" smtClean="0">
                <a:latin typeface="Times New Roman"/>
                <a:ea typeface="Times New Roman"/>
              </a:rPr>
              <a:t>)</a:t>
            </a:r>
          </a:p>
          <a:p>
            <a:r>
              <a:rPr lang="ru-RU" sz="2800" dirty="0" smtClean="0">
                <a:latin typeface="Times New Roman"/>
                <a:ea typeface="Times New Roman"/>
              </a:rPr>
              <a:t>«Развитие </a:t>
            </a:r>
            <a:r>
              <a:rPr lang="ru-RU" sz="2800" dirty="0">
                <a:latin typeface="Times New Roman"/>
                <a:ea typeface="Times New Roman"/>
              </a:rPr>
              <a:t>интеллекта старших дошкольников методами </a:t>
            </a:r>
            <a:r>
              <a:rPr lang="ru-RU" sz="2800" dirty="0" err="1" smtClean="0">
                <a:latin typeface="Times New Roman"/>
                <a:ea typeface="Times New Roman"/>
              </a:rPr>
              <a:t>кинезиологии</a:t>
            </a:r>
            <a:r>
              <a:rPr lang="ru-RU" sz="2800" dirty="0" smtClean="0">
                <a:latin typeface="Times New Roman"/>
                <a:ea typeface="Times New Roman"/>
              </a:rPr>
              <a:t>»</a:t>
            </a:r>
          </a:p>
          <a:p>
            <a:r>
              <a:rPr lang="ru-RU" sz="2800" dirty="0">
                <a:latin typeface="Calibri"/>
                <a:ea typeface="Calibri"/>
                <a:cs typeface="Times New Roman"/>
              </a:rPr>
              <a:t>«В МИРЕ  СКАЗОК»</a:t>
            </a:r>
            <a:endParaRPr lang="ru-RU" sz="2800" dirty="0" smtClean="0">
              <a:latin typeface="Times New Roman"/>
              <a:ea typeface="Times New Roman"/>
            </a:endParaRPr>
          </a:p>
          <a:p>
            <a:endParaRPr lang="ru-RU" dirty="0" smtClean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1026" name="Picture 2" descr="G:\Ст. воспитатель дс\Конкурс\конкурс  На лучшую постановку физкультурно - оздоровительной работы в ДОУ\физо1\100_19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75618" y="949569"/>
            <a:ext cx="2907076" cy="218049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Ст. воспитатель дс\Конкурс\конкурс  На лучшую постановку физкультурно - оздоровительной работы в ДОУ\физо1\S63011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94725" y="3789483"/>
            <a:ext cx="3387969" cy="25409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Alena\Desktop\фото средняя группа проект\IMG_369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8459" r="-6580" b="1"/>
          <a:stretch/>
        </p:blipFill>
        <p:spPr bwMode="auto">
          <a:xfrm>
            <a:off x="6036374" y="1698433"/>
            <a:ext cx="3446584" cy="298938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3879" y="3703684"/>
            <a:ext cx="2766644" cy="207498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3558332"/>
      </p:ext>
    </p:extLst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292" y="193432"/>
            <a:ext cx="11306907" cy="65063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Студии в ДОУ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7538" y="1055077"/>
            <a:ext cx="11535508" cy="539847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Студия «Цветная логика» (3-6 лет)</a:t>
            </a:r>
          </a:p>
          <a:p>
            <a:r>
              <a:rPr lang="ru-RU" sz="3600" b="1" dirty="0" smtClean="0">
                <a:solidFill>
                  <a:schemeClr val="tx1"/>
                </a:solidFill>
              </a:rPr>
              <a:t>Студия «Играшки»  (4-7лет)</a:t>
            </a:r>
          </a:p>
          <a:p>
            <a:r>
              <a:rPr lang="ru-RU" sz="3600" b="1" dirty="0">
                <a:solidFill>
                  <a:schemeClr val="tx1"/>
                </a:solidFill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</a:rPr>
              <a:t>Студия «Варежкин Театр» (6-7лет)</a:t>
            </a:r>
          </a:p>
          <a:p>
            <a:r>
              <a:rPr lang="ru-RU" sz="3600" b="1" dirty="0">
                <a:solidFill>
                  <a:schemeClr val="tx1"/>
                </a:solidFill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</a:rPr>
              <a:t>Студия «Цветные ладошки» (2-3лет)</a:t>
            </a:r>
          </a:p>
          <a:p>
            <a:r>
              <a:rPr lang="ru-RU" sz="3600" b="1" dirty="0" smtClean="0">
                <a:solidFill>
                  <a:schemeClr val="tx1"/>
                </a:solidFill>
              </a:rPr>
              <a:t>Студия «Юный шашист» (6-7лет)</a:t>
            </a:r>
          </a:p>
          <a:p>
            <a:r>
              <a:rPr lang="ru-RU" sz="3600" b="1" dirty="0" smtClean="0">
                <a:solidFill>
                  <a:schemeClr val="tx1"/>
                </a:solidFill>
              </a:rPr>
              <a:t>Студия «</a:t>
            </a:r>
            <a:r>
              <a:rPr lang="ru-RU" sz="3600" b="1" dirty="0" err="1" smtClean="0">
                <a:solidFill>
                  <a:schemeClr val="tx1"/>
                </a:solidFill>
              </a:rPr>
              <a:t>Речевичок</a:t>
            </a:r>
            <a:r>
              <a:rPr lang="ru-RU" sz="3600" b="1" dirty="0" smtClean="0">
                <a:solidFill>
                  <a:schemeClr val="tx1"/>
                </a:solidFill>
              </a:rPr>
              <a:t>» (5-7лет)</a:t>
            </a:r>
          </a:p>
          <a:p>
            <a:r>
              <a:rPr lang="ru-RU" sz="3600" b="1" dirty="0" smtClean="0">
                <a:solidFill>
                  <a:schemeClr val="tx1"/>
                </a:solidFill>
              </a:rPr>
              <a:t>Студия « Грамотей – ка» (6-7 лет)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44455" y="3704897"/>
            <a:ext cx="3347545" cy="293723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32672977"/>
      </p:ext>
    </p:extLst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Desktop\Конкурс Образцовый ДОУ\20250114_1358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75988" y="1350813"/>
            <a:ext cx="2376790" cy="3631090"/>
          </a:xfrm>
          <a:prstGeom prst="rect">
            <a:avLst/>
          </a:prstGeom>
          <a:noFill/>
        </p:spPr>
      </p:pic>
      <p:pic>
        <p:nvPicPr>
          <p:cNvPr id="8" name="Picture 12" descr="D:\Desktop\12 001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252253" y="1306520"/>
            <a:ext cx="2134736" cy="347475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2323" y="263769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Участие ДОУ в муниципальных , областных, всероссийских, международных конкурсах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Picture 6" descr="D:\Desktop\физо 001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36723" y="1295469"/>
            <a:ext cx="2700527" cy="368643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Рисунок 6" descr="D:\Desktop\проектнно исследователькая деятельность 001.jpg"/>
          <p:cNvPicPr/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2171263" y="3418585"/>
            <a:ext cx="2227316" cy="3218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7882758" y="4414344"/>
            <a:ext cx="3621853" cy="14968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D:\Desktop\Конкурс Образцовый ДОУ\20250114_1357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7374" y="1324304"/>
            <a:ext cx="2300639" cy="3578772"/>
          </a:xfrm>
          <a:prstGeom prst="rect">
            <a:avLst/>
          </a:prstGeom>
          <a:noFill/>
        </p:spPr>
      </p:pic>
      <p:pic>
        <p:nvPicPr>
          <p:cNvPr id="9" name="Рисунок 8" descr="D:\Desktop\экология 001.jpg"/>
          <p:cNvPicPr/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7267028" y="3592786"/>
            <a:ext cx="2260600" cy="3265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56647394"/>
      </p:ext>
    </p:extLst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2323" y="263769"/>
            <a:ext cx="10972800" cy="1143000"/>
          </a:xfrm>
        </p:spPr>
        <p:txBody>
          <a:bodyPr>
            <a:normAutofit/>
          </a:bodyPr>
          <a:lstStyle/>
          <a:p>
            <a:pPr algn="ctr"/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" name="Picture 7" descr="D:\Desktop\3 001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08335" y="0"/>
            <a:ext cx="2660989" cy="363465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25" y="3875416"/>
            <a:ext cx="3661465" cy="27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F:\65_ДИПЛОМ VZ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2671204" y="268746"/>
            <a:ext cx="2468354" cy="349009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4" name="Picture 8" descr="G:\ст. воспитатель\презентации\Жуков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1203" y="3964517"/>
            <a:ext cx="3670741" cy="2688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20306" y="3972909"/>
            <a:ext cx="3766895" cy="2663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36778" y="318489"/>
            <a:ext cx="2504089" cy="355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7" descr="F:\862503-016-015-sert.jpg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7638492" y="366965"/>
            <a:ext cx="2325315" cy="328574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8" name="Рисунок 17" descr="D:\подготовительная группа\Документация подг. гр\Дипломы, сертификаты, конкурсы\Банникова Лариса Александровна,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948041" y="457201"/>
            <a:ext cx="2243959" cy="3294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5664739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8" descr="D:\Desktop\воденник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235" y="0"/>
            <a:ext cx="2516373" cy="3563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9" descr="D:\Desktop\воденникова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5040" y="0"/>
            <a:ext cx="2565768" cy="3626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:\Рабочий стол\жукова 0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9558" y="204952"/>
            <a:ext cx="2538249" cy="3484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Downloads\0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390" y="3579726"/>
            <a:ext cx="3579286" cy="2915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C:\Users\Admin\Downloads\002.jpg"/>
          <p:cNvPicPr>
            <a:picLocks noGrp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45373" y="3687206"/>
            <a:ext cx="3963509" cy="2760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55674" y="3772681"/>
            <a:ext cx="3584229" cy="2675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D:\Desktop\Б1 001.jpg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7683304" y="0"/>
            <a:ext cx="2595813" cy="354349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" name="Picture 4" descr="D:\Desktop\савенко 4 001.jpg"/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 bwMode="auto">
          <a:xfrm>
            <a:off x="9892149" y="100016"/>
            <a:ext cx="2515313" cy="343360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185" y="158262"/>
            <a:ext cx="11945815" cy="77372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Взаимодействие с семьями воспитанников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0292" y="1198179"/>
            <a:ext cx="11377246" cy="5659821"/>
          </a:xfrm>
        </p:spPr>
        <p:txBody>
          <a:bodyPr>
            <a:normAutofit fontScale="85000" lnSpcReduction="20000"/>
          </a:bodyPr>
          <a:lstStyle/>
          <a:p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Анкетирование «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Сведения 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 семье – социальный 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паспорт » и  др.</a:t>
            </a:r>
          </a:p>
          <a:p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Общие родительские собрания (групповые собрания</a:t>
            </a:r>
          </a:p>
          <a:p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Игротеки</a:t>
            </a:r>
          </a:p>
          <a:p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Практикумы </a:t>
            </a:r>
          </a:p>
          <a:p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Мастер 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классы </a:t>
            </a:r>
            <a:endParaRPr lang="ru-RU" sz="2600" b="1" dirty="0" smtClean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Дни 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открытых дверей </a:t>
            </a:r>
            <a:endParaRPr lang="ru-RU" sz="2600" b="1" dirty="0" smtClean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Конкурсы</a:t>
            </a:r>
          </a:p>
          <a:p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Выставки, фотовыставки, акции, </a:t>
            </a:r>
            <a:r>
              <a:rPr lang="ru-RU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флешмобы</a:t>
            </a:r>
            <a:endParaRPr lang="ru-RU" sz="2600" b="1" dirty="0" smtClean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Информационные центры  (папки 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передвижки, консультации, буклеты, листовки, мини – газеты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</a:t>
            </a:r>
          </a:p>
          <a:p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</a:t>
            </a:r>
          </a:p>
          <a:p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образовательная деятельность детей и родителей</a:t>
            </a:r>
          </a:p>
          <a:p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Праздники, развлечения, досуги</a:t>
            </a:r>
          </a:p>
          <a:p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Консультативный пункт «Мамина школа»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2604917556"/>
      </p:ext>
    </p:extLst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</a:t>
            </a:r>
            <a:endParaRPr lang="ru-RU" dirty="0"/>
          </a:p>
        </p:txBody>
      </p:sp>
      <p:pic>
        <p:nvPicPr>
          <p:cNvPr id="2050" name="Picture 2" descr="D:\подготовительная группа\фотографии\А ну-ка, мамы!\сайт_1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952" y="203137"/>
            <a:ext cx="3686273" cy="2822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подготовительная группа\фотографии\1 июня -2016\IMG_9781.JPG"/>
          <p:cNvPicPr>
            <a:picLocks noChangeAspect="1" noChangeArrowheads="1"/>
          </p:cNvPicPr>
          <p:nvPr/>
        </p:nvPicPr>
        <p:blipFill>
          <a:blip r:embed="rId3" cstate="print"/>
          <a:srcRect l="13542" t="10245" r="6313" b="842"/>
          <a:stretch>
            <a:fillRect/>
          </a:stretch>
        </p:blipFill>
        <p:spPr bwMode="auto">
          <a:xfrm>
            <a:off x="4164038" y="182880"/>
            <a:ext cx="4487594" cy="3319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D:\Рабочий стол\ИЗО\работа с родителями\выставки\выставка природа наш мир\IMG_219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6645" r="21329"/>
          <a:stretch>
            <a:fillRect/>
          </a:stretch>
        </p:blipFill>
        <p:spPr bwMode="auto">
          <a:xfrm>
            <a:off x="8778240" y="312876"/>
            <a:ext cx="3413760" cy="3159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D:\методический кабинет\ФОТО - видео\фото для пед мастерской\DSCN78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655" y="2999465"/>
            <a:ext cx="4805459" cy="3605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D:\методический кабинет\ФОТО - видео\фото для пед мастерской\игротека ясли -2016 родители\Новая папка\IMG_0917.JPG"/>
          <p:cNvPicPr>
            <a:picLocks noChangeAspect="1" noChangeArrowheads="1"/>
          </p:cNvPicPr>
          <p:nvPr/>
        </p:nvPicPr>
        <p:blipFill>
          <a:blip r:embed="rId6" cstate="print"/>
          <a:srcRect l="24506"/>
          <a:stretch>
            <a:fillRect/>
          </a:stretch>
        </p:blipFill>
        <p:spPr bwMode="auto">
          <a:xfrm>
            <a:off x="5176911" y="3014508"/>
            <a:ext cx="4121834" cy="3639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D:\методический кабинет\ФОТО - видео\фото для пед мастерской\кросс 2015\зртие.JPG"/>
          <p:cNvPicPr>
            <a:picLocks noChangeAspect="1" noChangeArrowheads="1"/>
          </p:cNvPicPr>
          <p:nvPr/>
        </p:nvPicPr>
        <p:blipFill>
          <a:blip r:embed="rId7" cstate="print"/>
          <a:srcRect l="44941"/>
          <a:stretch>
            <a:fillRect/>
          </a:stretch>
        </p:blipFill>
        <p:spPr bwMode="auto">
          <a:xfrm>
            <a:off x="8932985" y="3515481"/>
            <a:ext cx="3259015" cy="2878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15196942"/>
      </p:ext>
    </p:extLst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1093" y="247136"/>
            <a:ext cx="9873520" cy="84026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Общие сведения 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5" name="Picture 3" descr="C:\Users\Alena\Desktop\фото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186" y="4343399"/>
            <a:ext cx="3011460" cy="230724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38" y="826477"/>
            <a:ext cx="9711559" cy="6031523"/>
          </a:xfrm>
        </p:spPr>
        <p:txBody>
          <a:bodyPr>
            <a:normAutofit fontScale="40000" lnSpcReduction="20000"/>
          </a:bodyPr>
          <a:lstStyle/>
          <a:p>
            <a:endParaRPr lang="ru-RU" sz="36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sz="4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Детский сад создан в 1985 году. Дата внесения в ЕГРЮ 10.05.1994 года </a:t>
            </a:r>
            <a:br>
              <a:rPr lang="ru-RU" sz="4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Постановлением Администрации Шумихинского района   от   26.02.2013г. № 231 МКДОУ «Детский сад общеразвивающего вида № 12» реорганизовано путем присоединения МКДОУ «Детский сад № 39» к МКДОУ «Детский сад общеразвивающего вида № 12» , Постановлением Администрации Шумихинского муниципального округа  от  07.06.2021г. № 454 МКДОУ «Детский сад общеразвивающего вида № 12»  реорганизовано путем присоединения ДОУ №3, Каменский детский сад.</a:t>
            </a:r>
          </a:p>
          <a:p>
            <a:pPr>
              <a:buNone/>
            </a:pPr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Деятельность ДОУ осуществляется  на основании    Лицензии  №</a:t>
            </a:r>
            <a:r>
              <a:rPr lang="ru-RU" sz="45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Л035-01284-45/00221557  от 15.12.2016г.</a:t>
            </a:r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Устава утвержденным приказом Отдела  образования  Администрации Шумихинского муниципального округа от 22.07.2021г. № 458</a:t>
            </a:r>
          </a:p>
          <a:p>
            <a:pPr marL="0" indent="0" algn="just">
              <a:buNone/>
            </a:pPr>
            <a:endParaRPr lang="ru-RU" sz="31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1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Адрес:  641100, Курганская область, город Шумиха, ул. Кирова,5.</a:t>
            </a:r>
          </a:p>
          <a:p>
            <a:pPr marL="0" indent="0">
              <a:buNone/>
            </a:pPr>
            <a:r>
              <a:rPr lang="ru-RU" sz="31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Контактный телефон:8 (35245)2-21-86   </a:t>
            </a:r>
          </a:p>
          <a:p>
            <a:pPr marL="0" indent="0">
              <a:buNone/>
            </a:pPr>
            <a:r>
              <a:rPr lang="ru-RU" sz="31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Адрес                            эл.почты:mkdoy12@yandex.ru</a:t>
            </a:r>
          </a:p>
          <a:p>
            <a:pPr marL="0" indent="0" algn="r">
              <a:buNone/>
            </a:pPr>
            <a:r>
              <a:rPr lang="ru-RU" sz="31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Заведующий МКДОУ «Детский сад                               общеразвивающего вида №12»</a:t>
            </a:r>
          </a:p>
          <a:p>
            <a:pPr marL="0" indent="0" algn="r">
              <a:buNone/>
            </a:pPr>
            <a:r>
              <a:rPr lang="ru-RU" sz="31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Банникова Анна Владимировна 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Downloads\Новая папка\20240930_1327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0745" y="241050"/>
            <a:ext cx="2089094" cy="2975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32978623"/>
      </p:ext>
    </p:extLst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2324" y="211016"/>
            <a:ext cx="10990384" cy="6858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Взаимодействие с социумом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0428" y="930167"/>
            <a:ext cx="10559864" cy="5716818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МКОУСОШ №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</a:t>
            </a:r>
          </a:p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Детская  библиотека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МКУК «ШРДК центр досуга и кино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краеведческого  музея»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МКУК «ШРДК центр досуга и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кино»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Детская филармония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«Волшебная страна искусств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</a:t>
            </a:r>
          </a:p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ГУ «8-ОФПС по Курганской области»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МКДОУ ДОД «Центр развития творчества детей и юношества»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МКУК «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Шумихинский районный дом культуры» 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ОГИБДД МО МВД России «Шумихинский»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endParaRPr lang="ru-RU" sz="28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buNone/>
            </a:pPr>
            <a:endParaRPr lang="ru-RU" sz="1600" dirty="0" smtClean="0">
              <a:latin typeface="Calibri"/>
              <a:ea typeface="Calibri"/>
              <a:cs typeface="Times New Roman"/>
            </a:endParaRPr>
          </a:p>
          <a:p>
            <a:endParaRPr lang="ru-RU" b="1" dirty="0" smtClean="0">
              <a:latin typeface="Times New Roman"/>
              <a:ea typeface="Calibri"/>
            </a:endParaRPr>
          </a:p>
          <a:p>
            <a:endParaRPr lang="ru-RU" b="1" dirty="0" smtClean="0">
              <a:latin typeface="Times New Roman"/>
              <a:ea typeface="Calibri"/>
            </a:endParaRPr>
          </a:p>
          <a:p>
            <a:endParaRPr lang="ru-RU" b="1" dirty="0" smtClean="0">
              <a:latin typeface="Times New Roman"/>
              <a:ea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06429686"/>
      </p:ext>
    </p:extLst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</a:t>
            </a:r>
            <a:endParaRPr lang="ru-RU" dirty="0"/>
          </a:p>
        </p:txBody>
      </p:sp>
      <p:pic>
        <p:nvPicPr>
          <p:cNvPr id="4098" name="Picture 2" descr="F:\ракбота\фото взаимодействие со школой\DSC028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772" y="178192"/>
            <a:ext cx="5037666" cy="3778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ракбота\безопасность\пожарная часть\IMG_51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4196" y="266507"/>
            <a:ext cx="5304691" cy="3536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подготовительная группа\фотографии\гибдд 2017 подгот. гр\гибдд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207" y="3334042"/>
            <a:ext cx="4409440" cy="3307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подготовительная группа\фотографии\кинотеатр подготов гр\IMG_52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4714" y="3545059"/>
            <a:ext cx="4632370" cy="3088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подготовительная группа\фотографии\фото конкурс ПДД\Фото-00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12666" y="1733844"/>
            <a:ext cx="3279334" cy="2459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подготовительная группа\фотографии\фотосентябрь 2016\Фото-006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70463" y="3991707"/>
            <a:ext cx="3321537" cy="2491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11907127"/>
      </p:ext>
    </p:extLst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2324" y="211016"/>
            <a:ext cx="10990384" cy="6858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Перспективы развития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0428" y="930167"/>
            <a:ext cx="10559864" cy="5716818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Оснащение предметно -  пространственной развивающей среды в соответствии с Федеральной образовательной программой дошкольного образования.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Организация дополнительных бесплатных образовательных услуг ( по запросу родителей) для полного удовлетворения населения  в оздоровление и развитии детей и индивидуальных способностей.</a:t>
            </a:r>
          </a:p>
          <a:p>
            <a:pPr marL="0" indent="0">
              <a:lnSpc>
                <a:spcPct val="115000"/>
              </a:lnSpc>
              <a:buNone/>
            </a:pPr>
            <a:endParaRPr lang="ru-RU" sz="1600" dirty="0" smtClean="0">
              <a:latin typeface="Calibri"/>
              <a:ea typeface="Calibri"/>
              <a:cs typeface="Times New Roman"/>
            </a:endParaRPr>
          </a:p>
          <a:p>
            <a:endParaRPr lang="ru-RU" b="1" dirty="0" smtClean="0">
              <a:latin typeface="Times New Roman"/>
              <a:ea typeface="Calibri"/>
            </a:endParaRPr>
          </a:p>
          <a:p>
            <a:endParaRPr lang="ru-RU" b="1" dirty="0" smtClean="0">
              <a:latin typeface="Times New Roman"/>
              <a:ea typeface="Calibri"/>
            </a:endParaRPr>
          </a:p>
          <a:p>
            <a:endParaRPr lang="ru-RU" b="1" dirty="0" smtClean="0">
              <a:latin typeface="Times New Roman"/>
              <a:ea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06429686"/>
      </p:ext>
    </p:extLst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</a:t>
            </a:r>
            <a:endParaRPr lang="ru-RU" dirty="0"/>
          </a:p>
        </p:txBody>
      </p:sp>
      <p:pic>
        <p:nvPicPr>
          <p:cNvPr id="10" name="Picture 3" descr="C:\Users\Alena\Desktop\фото\777777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09" y="2652969"/>
            <a:ext cx="6036891" cy="4023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6622" b="2185"/>
          <a:stretch>
            <a:fillRect/>
          </a:stretch>
        </p:blipFill>
        <p:spPr bwMode="auto">
          <a:xfrm>
            <a:off x="6311900" y="2755899"/>
            <a:ext cx="5880100" cy="3853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Рабочий стол\старшая\социальный плака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9400" y="159397"/>
            <a:ext cx="4114800" cy="3147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Рабочий стол\подготовительная группа\фото 2019-2020\викторина по ппб 6.02.2020\20200206_160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92300" y="176211"/>
            <a:ext cx="4902200" cy="2757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15196942"/>
      </p:ext>
    </p:extLst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92200" y="2082800"/>
            <a:ext cx="8077200" cy="38284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400" b="1" dirty="0" smtClean="0">
                <a:solidFill>
                  <a:srgbClr val="FF0000"/>
                </a:solidFill>
              </a:rPr>
              <a:t>Спасибо за внимание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F:\площадка\IMG_465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62" t="10256" r="23353" b="10924"/>
          <a:stretch/>
        </p:blipFill>
        <p:spPr bwMode="auto">
          <a:xfrm rot="19058492">
            <a:off x="8918789" y="529540"/>
            <a:ext cx="2668237" cy="2829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2" descr="F:\детский сад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1" y="345440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2239" y="247135"/>
            <a:ext cx="9972374" cy="69197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Нормативные документы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7969" y="840259"/>
            <a:ext cx="10972800" cy="5708822"/>
          </a:xfrm>
        </p:spPr>
        <p:txBody>
          <a:bodyPr>
            <a:normAutofit fontScale="92500" lnSpcReduction="10000"/>
          </a:bodyPr>
          <a:lstStyle/>
          <a:p>
            <a:pPr>
              <a:buFont typeface="Wingdings 2"/>
              <a:buChar char=""/>
              <a:defRPr/>
            </a:pPr>
            <a:r>
              <a:rPr lang="ru-RU" dirty="0">
                <a:latin typeface="Arial Black" pitchFamily="34" charset="0"/>
                <a:cs typeface="Aharoni" pitchFamily="2" charset="-79"/>
              </a:rPr>
              <a:t>Закон «Об образовании в Российской Федерации» №273-ФЗ от 29.12.2012г.</a:t>
            </a:r>
          </a:p>
          <a:p>
            <a:pPr>
              <a:buFont typeface="Wingdings 2"/>
              <a:buChar char=""/>
              <a:defRPr/>
            </a:pPr>
            <a:r>
              <a:rPr lang="ru-RU" dirty="0">
                <a:latin typeface="Arial Black" pitchFamily="34" charset="0"/>
                <a:cs typeface="Aharoni" pitchFamily="2" charset="-79"/>
              </a:rPr>
              <a:t>Приказ </a:t>
            </a:r>
            <a:r>
              <a:rPr lang="ru-RU" dirty="0" err="1">
                <a:latin typeface="Arial Black" pitchFamily="34" charset="0"/>
                <a:cs typeface="Aharoni" pitchFamily="2" charset="-79"/>
              </a:rPr>
              <a:t>Минобрнауки</a:t>
            </a:r>
            <a:r>
              <a:rPr lang="ru-RU" dirty="0">
                <a:latin typeface="Arial Black" pitchFamily="34" charset="0"/>
                <a:cs typeface="Aharoni" pitchFamily="2" charset="-79"/>
              </a:rPr>
              <a:t> РФ от 30.08.2013г. № 1014 «Об утверждении Порядка организации и осуществления образовательной деятельности по основным общеобразовательным программам – образовательным программам дошкольного образования»</a:t>
            </a:r>
          </a:p>
          <a:p>
            <a:pPr>
              <a:buFont typeface="Wingdings 2"/>
              <a:buChar char=""/>
              <a:defRPr/>
            </a:pPr>
            <a:r>
              <a:rPr lang="ru-RU" dirty="0">
                <a:latin typeface="Arial Black" pitchFamily="34" charset="0"/>
                <a:cs typeface="Aharoni" pitchFamily="2" charset="-79"/>
              </a:rPr>
              <a:t>Приказ Министерства образования и науки Российской Федерации от 17.10.2013 г. № 1155 «Об утверждении федерального государственного образовательного стандарта дошкольного образования</a:t>
            </a:r>
            <a:r>
              <a:rPr lang="ru-RU" dirty="0" smtClean="0">
                <a:latin typeface="Arial Black" pitchFamily="34" charset="0"/>
                <a:cs typeface="Aharoni" pitchFamily="2" charset="-79"/>
              </a:rPr>
              <a:t>»</a:t>
            </a:r>
          </a:p>
          <a:p>
            <a:pPr>
              <a:buFont typeface="Wingdings 2"/>
              <a:buChar char=""/>
              <a:defRPr/>
            </a:pPr>
            <a:r>
              <a:rPr lang="ru-RU" dirty="0" smtClean="0">
                <a:latin typeface="Arial Black" pitchFamily="34" charset="0"/>
                <a:cs typeface="Aharoni" pitchFamily="2" charset="-79"/>
              </a:rPr>
              <a:t>Федеральная образовательная программа дошкольного образования</a:t>
            </a:r>
          </a:p>
          <a:p>
            <a:pPr>
              <a:buFont typeface="Wingdings 2"/>
              <a:buChar char=""/>
              <a:defRPr/>
            </a:pPr>
            <a:r>
              <a:rPr lang="ru-RU" dirty="0" smtClean="0">
                <a:latin typeface="Arial Black" pitchFamily="34" charset="0"/>
                <a:cs typeface="Aharoni" pitchFamily="2" charset="-79"/>
              </a:rPr>
              <a:t>Санитарно-эпидемиологические правила и нормативы </a:t>
            </a:r>
            <a:r>
              <a:rPr lang="ru-RU" dirty="0" err="1" smtClean="0">
                <a:latin typeface="Arial Black" pitchFamily="34" charset="0"/>
                <a:cs typeface="Aharoni" pitchFamily="2" charset="-79"/>
              </a:rPr>
              <a:t>СанПиН</a:t>
            </a:r>
            <a:r>
              <a:rPr lang="ru-RU" dirty="0" smtClean="0">
                <a:latin typeface="Arial Black" pitchFamily="34" charset="0"/>
                <a:cs typeface="Aharoni" pitchFamily="2" charset="-79"/>
              </a:rPr>
              <a:t> 2.4.1.3049-13</a:t>
            </a:r>
            <a:br>
              <a:rPr lang="ru-RU" dirty="0" smtClean="0">
                <a:latin typeface="Arial Black" pitchFamily="34" charset="0"/>
                <a:cs typeface="Aharoni" pitchFamily="2" charset="-79"/>
              </a:rPr>
            </a:br>
            <a:r>
              <a:rPr lang="ru-RU" dirty="0" smtClean="0">
                <a:latin typeface="Arial Black" pitchFamily="34" charset="0"/>
                <a:cs typeface="Aharoni" pitchFamily="2" charset="-79"/>
              </a:rPr>
              <a:t>"Санитарно-эпидемиологические требования к устройству, содержанию и организации режима работы дошкольных образовательных организаций"</a:t>
            </a:r>
            <a:br>
              <a:rPr lang="ru-RU" dirty="0" smtClean="0">
                <a:latin typeface="Arial Black" pitchFamily="34" charset="0"/>
                <a:cs typeface="Aharoni" pitchFamily="2" charset="-79"/>
              </a:rPr>
            </a:br>
            <a:r>
              <a:rPr lang="ru-RU" dirty="0" smtClean="0">
                <a:latin typeface="Arial Black" pitchFamily="34" charset="0"/>
                <a:cs typeface="Aharoni" pitchFamily="2" charset="-79"/>
              </a:rPr>
              <a:t>(утв. постановлением Главного государственного санитарного врача РФ от 15 мая 2013 г. N 26)</a:t>
            </a:r>
            <a:r>
              <a:rPr lang="ru-RU" dirty="0" smtClean="0">
                <a:latin typeface="Arial Black" pitchFamily="34" charset="0"/>
              </a:rPr>
              <a:t> «Санитарно-эпидемиологические требования к организациям воспитания и обучения, отдыха и оздоровления детей и молодежи» (№28 от 28.09.2020г.)</a:t>
            </a:r>
            <a:endParaRPr lang="ru-RU" dirty="0">
              <a:latin typeface="Arial Black" pitchFamily="34" charset="0"/>
              <a:cs typeface="Aharoni" pitchFamily="2" charset="-79"/>
            </a:endParaRPr>
          </a:p>
          <a:p>
            <a:pPr>
              <a:buNone/>
            </a:pPr>
            <a:endParaRPr lang="ru-RU" dirty="0" smtClean="0">
              <a:latin typeface="Arial Black" pitchFamily="34" charset="0"/>
            </a:endParaRPr>
          </a:p>
          <a:p>
            <a:pPr>
              <a:buFont typeface="Wingdings 2"/>
              <a:buChar char=""/>
              <a:defRPr/>
            </a:pPr>
            <a:r>
              <a:rPr lang="ru-RU" dirty="0" smtClean="0">
                <a:latin typeface="Arial Black" pitchFamily="34" charset="0"/>
                <a:cs typeface="Aharoni" pitchFamily="2" charset="-79"/>
              </a:rPr>
              <a:t>Приказ </a:t>
            </a:r>
            <a:r>
              <a:rPr lang="ru-RU" dirty="0">
                <a:latin typeface="Arial Black" pitchFamily="34" charset="0"/>
                <a:cs typeface="Aharoni" pitchFamily="2" charset="-79"/>
              </a:rPr>
              <a:t>министерства образования и науки РФ от 08.04.2014г. № 293 « Об утверждении порядка приема на обучение по образовательным программам дошкольного образования»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54433001"/>
      </p:ext>
    </p:extLst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9947" y="0"/>
            <a:ext cx="9774666" cy="76611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Цели и задачи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8411" y="741406"/>
            <a:ext cx="11318789" cy="5931244"/>
          </a:xfrm>
        </p:spPr>
        <p:txBody>
          <a:bodyPr>
            <a:normAutofit lnSpcReduction="10000"/>
          </a:bodyPr>
          <a:lstStyle/>
          <a:p>
            <a:r>
              <a:rPr lang="ru-RU" sz="2400" b="1" dirty="0"/>
              <a:t>	Охрана жизни и укрепление  физического и психического здоровья детей.</a:t>
            </a:r>
          </a:p>
          <a:p>
            <a:r>
              <a:rPr lang="ru-RU" sz="2400" b="1" dirty="0"/>
              <a:t>	 Обеспечение познавательно – речевого, социально – </a:t>
            </a:r>
            <a:r>
              <a:rPr lang="ru-RU" sz="2400" b="1" dirty="0" smtClean="0"/>
              <a:t>личностного, художественно </a:t>
            </a:r>
            <a:r>
              <a:rPr lang="ru-RU" sz="2400" b="1" dirty="0"/>
              <a:t>– эстетического и физического развития детей.</a:t>
            </a:r>
          </a:p>
          <a:p>
            <a:r>
              <a:rPr lang="ru-RU" sz="2400" b="1" dirty="0" smtClean="0"/>
              <a:t> </a:t>
            </a:r>
            <a:r>
              <a:rPr lang="ru-RU" sz="2400" b="1" dirty="0"/>
              <a:t>Воспитание с учетом возрастных категорий </a:t>
            </a:r>
            <a:r>
              <a:rPr lang="ru-RU" sz="2400" b="1" dirty="0" smtClean="0"/>
              <a:t>детей, </a:t>
            </a:r>
            <a:r>
              <a:rPr lang="ru-RU" sz="2400" b="1" dirty="0"/>
              <a:t>гражданственности, уважения к правам и свободам человека, любви к окружающей природе, Родине, семье.</a:t>
            </a:r>
          </a:p>
          <a:p>
            <a:r>
              <a:rPr lang="ru-RU" sz="2400" b="1" dirty="0"/>
              <a:t>	Осуществление необходимой коррекции недостатков в физическом или психическом развитии детей.</a:t>
            </a:r>
          </a:p>
          <a:p>
            <a:r>
              <a:rPr lang="ru-RU" sz="2400" b="1" dirty="0"/>
              <a:t>	Взаимодействие с семьями для обеспечения полноценного развития дошкольника.</a:t>
            </a:r>
          </a:p>
          <a:p>
            <a:r>
              <a:rPr lang="ru-RU" sz="2400" b="1" dirty="0"/>
              <a:t>	Оказание консультативной и методической помощи родителям </a:t>
            </a:r>
            <a:r>
              <a:rPr lang="ru-RU" sz="2400" b="1" dirty="0" smtClean="0"/>
              <a:t>(законным </a:t>
            </a:r>
            <a:r>
              <a:rPr lang="ru-RU" sz="2400" b="1" dirty="0"/>
              <a:t>представителям) по вопросам воспитания, обучения и развития детей.</a:t>
            </a:r>
          </a:p>
          <a:p>
            <a:r>
              <a:rPr lang="ru-RU" sz="2400" b="1" dirty="0"/>
              <a:t>	</a:t>
            </a:r>
            <a:r>
              <a:rPr lang="ru-RU" sz="2400" b="1" dirty="0" smtClean="0"/>
              <a:t>Реализация  парциальных  программ.</a:t>
            </a:r>
            <a:endParaRPr lang="ru-RU" sz="24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21471081"/>
      </p:ext>
    </p:extLst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557" y="0"/>
            <a:ext cx="11722443" cy="88968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Материально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– техническое оснащение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3124" y="593124"/>
            <a:ext cx="11269362" cy="5955957"/>
          </a:xfrm>
        </p:spPr>
        <p:txBody>
          <a:bodyPr>
            <a:normAutofit/>
          </a:bodyPr>
          <a:lstStyle/>
          <a:p>
            <a:r>
              <a:rPr lang="ru-RU" b="1" dirty="0" smtClean="0"/>
              <a:t>.</a:t>
            </a:r>
            <a:endParaRPr lang="ru-RU" b="1" dirty="0"/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26"/>
          <a:stretch/>
        </p:blipFill>
        <p:spPr bwMode="auto">
          <a:xfrm>
            <a:off x="775593" y="693683"/>
            <a:ext cx="4605613" cy="3230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G:\инновационная площадка\фото предметно развивающая среда -2016\IMG_019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4" r="6518"/>
          <a:stretch/>
        </p:blipFill>
        <p:spPr bwMode="auto">
          <a:xfrm>
            <a:off x="6605752" y="693683"/>
            <a:ext cx="4720429" cy="3446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89"/>
          <a:stretch/>
        </p:blipFill>
        <p:spPr bwMode="auto">
          <a:xfrm>
            <a:off x="7259963" y="3429571"/>
            <a:ext cx="4474835" cy="3230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G:\инновационная площадка\фото предметно развивающая среда -2016\IMG_01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7571" y="3322656"/>
            <a:ext cx="4497295" cy="3444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09537195"/>
      </p:ext>
    </p:extLst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557" y="0"/>
            <a:ext cx="11722443" cy="88968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Материально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– техническое оснащение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3124" y="593124"/>
            <a:ext cx="11269362" cy="5955957"/>
          </a:xfrm>
        </p:spPr>
        <p:txBody>
          <a:bodyPr>
            <a:normAutofit/>
          </a:bodyPr>
          <a:lstStyle/>
          <a:p>
            <a:r>
              <a:rPr lang="ru-RU" b="1" dirty="0" smtClean="0"/>
              <a:t>.</a:t>
            </a:r>
            <a:endParaRPr lang="ru-RU" b="1" dirty="0"/>
          </a:p>
          <a:p>
            <a:endParaRPr lang="ru-RU" dirty="0"/>
          </a:p>
        </p:txBody>
      </p:sp>
      <p:pic>
        <p:nvPicPr>
          <p:cNvPr id="9" name="Picture 2" descr="G:\инновационная площадка\фото предметно развивающая среда -2016\IMG_02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408" y="665067"/>
            <a:ext cx="5572244" cy="3714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инновационная площадка\фото предметно развивающая среда -2016\IMG_89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270"/>
          <a:stretch/>
        </p:blipFill>
        <p:spPr bwMode="auto">
          <a:xfrm>
            <a:off x="6158652" y="1914070"/>
            <a:ext cx="5884274" cy="4629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2706518"/>
      </p:ext>
    </p:extLst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коллекти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86192" y="193851"/>
            <a:ext cx="3105808" cy="1496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877" y="193432"/>
            <a:ext cx="11289323" cy="6154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Кадровое обеспечение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135118" y="1592316"/>
          <a:ext cx="8213836" cy="5111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3459"/>
                <a:gridCol w="2053459"/>
                <a:gridCol w="2053459"/>
                <a:gridCol w="2053459"/>
              </a:tblGrid>
              <a:tr h="406488"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образование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06488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высшее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Среднее - профессиональное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06488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406488"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квалификация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40648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высшая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первая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Соответствие  занимаемой должности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40648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406488"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педагогический стаж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40648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 3 лет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 10 лет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 20 лет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свыше20</a:t>
                      </a:r>
                      <a:r>
                        <a:rPr lang="ru-RU" baseline="0" dirty="0" smtClean="0"/>
                        <a:t> лет</a:t>
                      </a:r>
                      <a:endParaRPr lang="ru-RU" dirty="0"/>
                    </a:p>
                  </a:txBody>
                  <a:tcPr/>
                </a:tc>
              </a:tr>
              <a:tr h="40648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</a:tr>
              <a:tr h="406488"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возраст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40648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 30 лет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 45 лет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 55 лет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свыше 55 лет</a:t>
                      </a:r>
                      <a:endParaRPr lang="ru-RU" dirty="0"/>
                    </a:p>
                  </a:txBody>
                  <a:tcPr/>
                </a:tc>
              </a:tr>
              <a:tr h="406488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26095810"/>
      </p:ext>
    </p:extLst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G:\SAM_107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960"/>
          <a:stretch/>
        </p:blipFill>
        <p:spPr bwMode="auto">
          <a:xfrm>
            <a:off x="4144510" y="3941720"/>
            <a:ext cx="4519247" cy="2916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619" y="138545"/>
            <a:ext cx="11582400" cy="817419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Работа специалистов  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122" name="Picture 2" descr="C:\Users\Alena\Desktop\отчет лето\оздоровительная работа\SAM_598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832726">
            <a:off x="495139" y="1950535"/>
            <a:ext cx="4133990" cy="3100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lena\Desktop\отчет лето\лето - 2017\Лето\SAM_59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1271" y="819056"/>
            <a:ext cx="4040206" cy="3030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lena\Desktop\фото\Рисунок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486114">
            <a:off x="8291477" y="2208241"/>
            <a:ext cx="3805930" cy="3030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5785258"/>
      </p:ext>
    </p:extLst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3196</TotalTime>
  <Words>1042</Words>
  <Application>Microsoft Office PowerPoint</Application>
  <PresentationFormat>Произвольный</PresentationFormat>
  <Paragraphs>185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Легкий дым</vt:lpstr>
      <vt:lpstr>Муниципальное казенное  дошкольное  образовательное учреждение  «Детский сад общеразвивающего вида №12», г. Шумиха, Шумихинский муниципальный округ, Курганская область   </vt:lpstr>
      <vt:lpstr>Слайд 2</vt:lpstr>
      <vt:lpstr>Общие сведения </vt:lpstr>
      <vt:lpstr>Нормативные документы</vt:lpstr>
      <vt:lpstr>Цели и задачи</vt:lpstr>
      <vt:lpstr>Материально – техническое оснащение</vt:lpstr>
      <vt:lpstr>Материально – техническое оснащение</vt:lpstr>
      <vt:lpstr>Кадровое обеспечение</vt:lpstr>
      <vt:lpstr>Работа специалистов  </vt:lpstr>
      <vt:lpstr>Музыкальный руководитель  Волшина Светлана Николаевна </vt:lpstr>
      <vt:lpstr>Слайд 11</vt:lpstr>
      <vt:lpstr>Воспитатель по изобразительному искусству  Вожакова Мария Александровна </vt:lpstr>
      <vt:lpstr> </vt:lpstr>
      <vt:lpstr>Воспитатель по физической культуре Касько Ирина Александровна</vt:lpstr>
      <vt:lpstr>Оздоровительная деятельность</vt:lpstr>
      <vt:lpstr>Учитель – логопед  Лукьянова Ирина Сергеевна </vt:lpstr>
      <vt:lpstr>Слайд 17</vt:lpstr>
      <vt:lpstr>Педагог психолог  Воденникова Наталья Викторовна</vt:lpstr>
      <vt:lpstr>Слайд 19</vt:lpstr>
      <vt:lpstr>Слайд 20</vt:lpstr>
      <vt:lpstr>Слайд 21</vt:lpstr>
      <vt:lpstr>Форма работы с детьми</vt:lpstr>
      <vt:lpstr>Проектная деятельность  В ДОУ</vt:lpstr>
      <vt:lpstr>Студии в ДОУ</vt:lpstr>
      <vt:lpstr>Участие ДОУ в муниципальных , областных, всероссийских, международных конкурсах</vt:lpstr>
      <vt:lpstr>Слайд 26</vt:lpstr>
      <vt:lpstr>Слайд 27</vt:lpstr>
      <vt:lpstr>Взаимодействие с семьями воспитанников</vt:lpstr>
      <vt:lpstr>фото</vt:lpstr>
      <vt:lpstr>Взаимодействие с социумом</vt:lpstr>
      <vt:lpstr>фото</vt:lpstr>
      <vt:lpstr>Перспективы развития</vt:lpstr>
      <vt:lpstr>фото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человек может использовать песок и глину в своей жизни</dc:title>
  <dc:creator>Наталья</dc:creator>
  <cp:lastModifiedBy>Admin</cp:lastModifiedBy>
  <cp:revision>235</cp:revision>
  <dcterms:created xsi:type="dcterms:W3CDTF">2015-12-06T11:29:17Z</dcterms:created>
  <dcterms:modified xsi:type="dcterms:W3CDTF">2025-01-14T10:46:09Z</dcterms:modified>
</cp:coreProperties>
</file>