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57" r:id="rId5"/>
    <p:sldId id="274" r:id="rId6"/>
    <p:sldId id="275" r:id="rId7"/>
    <p:sldId id="276" r:id="rId8"/>
    <p:sldId id="271" r:id="rId9"/>
    <p:sldId id="263" r:id="rId10"/>
    <p:sldId id="286" r:id="rId11"/>
    <p:sldId id="288" r:id="rId12"/>
    <p:sldId id="260" r:id="rId13"/>
    <p:sldId id="258" r:id="rId14"/>
    <p:sldId id="277" r:id="rId15"/>
    <p:sldId id="279" r:id="rId16"/>
    <p:sldId id="280" r:id="rId17"/>
    <p:sldId id="278" r:id="rId18"/>
    <p:sldId id="281" r:id="rId19"/>
    <p:sldId id="266" r:id="rId20"/>
    <p:sldId id="283" r:id="rId21"/>
    <p:sldId id="284" r:id="rId22"/>
    <p:sldId id="285" r:id="rId23"/>
    <p:sldId id="290" r:id="rId24"/>
    <p:sldId id="289" r:id="rId25"/>
    <p:sldId id="291" r:id="rId26"/>
    <p:sldId id="296" r:id="rId27"/>
    <p:sldId id="297" r:id="rId28"/>
    <p:sldId id="298" r:id="rId29"/>
    <p:sldId id="294" r:id="rId30"/>
    <p:sldId id="295" r:id="rId31"/>
    <p:sldId id="292" r:id="rId32"/>
    <p:sldId id="293" r:id="rId33"/>
    <p:sldId id="26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26EB-6EB7-40B4-BE10-7FEA6C0EFDC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EE2C-30E2-4122-A3AA-CA15890F8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35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26EB-6EB7-40B4-BE10-7FEA6C0EFDC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EE2C-30E2-4122-A3AA-CA15890F8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88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26EB-6EB7-40B4-BE10-7FEA6C0EFDC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EE2C-30E2-4122-A3AA-CA15890F8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9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26EB-6EB7-40B4-BE10-7FEA6C0EFDC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EE2C-30E2-4122-A3AA-CA15890F8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60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26EB-6EB7-40B4-BE10-7FEA6C0EFDC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EE2C-30E2-4122-A3AA-CA15890F8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49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26EB-6EB7-40B4-BE10-7FEA6C0EFDC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EE2C-30E2-4122-A3AA-CA15890F8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51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26EB-6EB7-40B4-BE10-7FEA6C0EFDC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EE2C-30E2-4122-A3AA-CA15890F8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31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26EB-6EB7-40B4-BE10-7FEA6C0EFDC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EE2C-30E2-4122-A3AA-CA15890F8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58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26EB-6EB7-40B4-BE10-7FEA6C0EFDC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EE2C-30E2-4122-A3AA-CA15890F8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95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26EB-6EB7-40B4-BE10-7FEA6C0EFDC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EE2C-30E2-4122-A3AA-CA15890F8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58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26EB-6EB7-40B4-BE10-7FEA6C0EFDC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EE2C-30E2-4122-A3AA-CA15890F8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37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26EB-6EB7-40B4-BE10-7FEA6C0EFDC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EE2C-30E2-4122-A3AA-CA15890F8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79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a.zzima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95" y="0"/>
            <a:ext cx="9201102" cy="690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196752"/>
            <a:ext cx="7178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Профессии </a:t>
            </a:r>
          </a:p>
          <a:p>
            <a:r>
              <a:rPr lang="ru-RU" sz="6000" dirty="0"/>
              <a:t>детского сада. </a:t>
            </a:r>
          </a:p>
        </p:txBody>
      </p:sp>
      <p:pic>
        <p:nvPicPr>
          <p:cNvPr id="1027" name="Picture 3" descr="D:\Лена детский сад\information_items_97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729" y="5013176"/>
            <a:ext cx="190003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Лена детский сад\1440124426532_bullet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4560"/>
            <a:ext cx="1677715" cy="142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Лена детский сад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8790" y="2385069"/>
            <a:ext cx="1407778" cy="166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Лена детский сад\0u4c3fdd4a-5c2fef60-273682a9.jpg-682x682-p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805" y="3416255"/>
            <a:ext cx="180096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3717032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Подготовила:</a:t>
            </a:r>
          </a:p>
          <a:p>
            <a:pPr algn="ctr"/>
            <a:r>
              <a:rPr lang="ru-RU" sz="2400" dirty="0"/>
              <a:t>Старший воспитатель </a:t>
            </a:r>
          </a:p>
          <a:p>
            <a:pPr algn="ctr"/>
            <a:r>
              <a:rPr lang="ru-RU" sz="2400" dirty="0"/>
              <a:t>МАОУ </a:t>
            </a:r>
            <a:r>
              <a:rPr lang="ru-RU" sz="2400" dirty="0" err="1"/>
              <a:t>Краснопутьская</a:t>
            </a:r>
            <a:r>
              <a:rPr lang="ru-RU" sz="2400" dirty="0"/>
              <a:t> СОШ до «Веснушка» </a:t>
            </a:r>
          </a:p>
          <a:p>
            <a:pPr algn="ctr"/>
            <a:r>
              <a:rPr lang="ru-RU" sz="2400" dirty="0" err="1"/>
              <a:t>Хоружева</a:t>
            </a:r>
            <a:r>
              <a:rPr lang="ru-RU" sz="2400" dirty="0"/>
              <a:t> А.Р.</a:t>
            </a:r>
          </a:p>
          <a:p>
            <a:pPr algn="ctr"/>
            <a:r>
              <a:rPr lang="ru-RU" sz="2400" dirty="0"/>
              <a:t>г</a:t>
            </a:r>
            <a:r>
              <a:rPr lang="ru-RU" sz="2400" dirty="0" smtClean="0"/>
              <a:t>.Домодедово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03001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6768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05F92C-90D6-43CD-A9F4-92937314A624}"/>
              </a:ext>
            </a:extLst>
          </p:cNvPr>
          <p:cNvSpPr/>
          <p:nvPr/>
        </p:nvSpPr>
        <p:spPr>
          <a:xfrm>
            <a:off x="3635896" y="1506264"/>
            <a:ext cx="5040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детском саду медсестра следит за здоровьем детей: осматривает их, взвешивает и измеряет рост, оказывает первую медицинскую помощь. Она контролирует процесс приготовления блюд, снимает с них пробы. </a:t>
            </a:r>
          </a:p>
          <a:p>
            <a:r>
              <a:rPr lang="ru-RU" sz="2400" dirty="0"/>
              <a:t>В кабинете медсестры имеется необходимое оборудование: ростомер, весы, шприцы, различные лекарства, витамины.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83E41C-3DAD-4565-BEF8-E36497657C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136339"/>
            <a:ext cx="2448272" cy="352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76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29A319D-C783-4675-A013-6B30AA0C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136" y="144016"/>
            <a:ext cx="3059832" cy="21397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DD3FB9-AB3B-49E6-9832-1809F7EE7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936026" y="632404"/>
            <a:ext cx="3573018" cy="25566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9981AFA-BF17-458F-84AC-53420BC946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93476" y="3439877"/>
            <a:ext cx="3933056" cy="26151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CA211F2-34CE-4F0F-B9B4-3EBE2C5A18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89089" y="558774"/>
            <a:ext cx="3933056" cy="28155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99FA419-EC82-4FD7-A9AC-FFB9D8181F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4699" y="3933056"/>
            <a:ext cx="4177344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9830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3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7931B11-77D2-4D65-9653-08760F8B0816}"/>
              </a:ext>
            </a:extLst>
          </p:cNvPr>
          <p:cNvSpPr/>
          <p:nvPr/>
        </p:nvSpPr>
        <p:spPr>
          <a:xfrm>
            <a:off x="2411760" y="1397674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Constantia" pitchFamily="18" charset="0"/>
              </a:rPr>
              <a:t>Дайте все ему продукты:</a:t>
            </a:r>
          </a:p>
          <a:p>
            <a:pPr algn="ctr"/>
            <a:r>
              <a:rPr lang="ru-RU" sz="2400" dirty="0">
                <a:latin typeface="Constantia" pitchFamily="18" charset="0"/>
              </a:rPr>
              <a:t>Мясо птицы, сухофрукты,</a:t>
            </a:r>
          </a:p>
          <a:p>
            <a:pPr algn="ctr"/>
            <a:r>
              <a:rPr lang="ru-RU" sz="2400" dirty="0">
                <a:latin typeface="Constantia" pitchFamily="18" charset="0"/>
              </a:rPr>
              <a:t>Рис, картофель... И тогда</a:t>
            </a:r>
          </a:p>
          <a:p>
            <a:pPr algn="ctr"/>
            <a:r>
              <a:rPr lang="ru-RU" sz="2400" dirty="0">
                <a:latin typeface="Constantia" pitchFamily="18" charset="0"/>
              </a:rPr>
              <a:t>Ждёт вас вкусная еда.</a:t>
            </a:r>
          </a:p>
          <a:p>
            <a:pPr algn="ctr"/>
            <a:r>
              <a:rPr lang="ru-RU" sz="2400" dirty="0">
                <a:latin typeface="Constantia" pitchFamily="18" charset="0"/>
              </a:rPr>
              <a:t>Человек весь день работал</a:t>
            </a:r>
          </a:p>
          <a:p>
            <a:pPr algn="ctr"/>
            <a:r>
              <a:rPr lang="ru-RU" sz="2400" dirty="0">
                <a:latin typeface="Constantia" pitchFamily="18" charset="0"/>
              </a:rPr>
              <a:t>И варил борщи, компоты;</a:t>
            </a:r>
          </a:p>
          <a:p>
            <a:pPr algn="ctr"/>
            <a:r>
              <a:rPr lang="ru-RU" sz="2400" dirty="0">
                <a:latin typeface="Constantia" pitchFamily="18" charset="0"/>
              </a:rPr>
              <a:t>Приготовил нам картошку,</a:t>
            </a:r>
          </a:p>
          <a:p>
            <a:pPr algn="ctr"/>
            <a:r>
              <a:rPr lang="ru-RU" sz="2400" dirty="0">
                <a:latin typeface="Constantia" pitchFamily="18" charset="0"/>
              </a:rPr>
              <a:t>Запекал омлет с горошком,</a:t>
            </a:r>
          </a:p>
          <a:p>
            <a:pPr algn="ctr"/>
            <a:r>
              <a:rPr lang="ru-RU" sz="2400" dirty="0">
                <a:latin typeface="Constantia" pitchFamily="18" charset="0"/>
              </a:rPr>
              <a:t>Жарил, парил и тушил.</a:t>
            </a:r>
          </a:p>
          <a:p>
            <a:pPr algn="ctr"/>
            <a:r>
              <a:rPr lang="ru-RU" sz="2400" dirty="0">
                <a:latin typeface="Constantia" pitchFamily="18" charset="0"/>
              </a:rPr>
              <a:t>Будут сыты малыши!</a:t>
            </a:r>
          </a:p>
          <a:p>
            <a:endParaRPr lang="ru-RU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680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548680"/>
            <a:ext cx="38884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/>
              <a:t> В детском саду повар готовит на кухне разные блюда. Он варит супы, каши, компоты, жарит котлеты, блины, мясо. Повар умеет испечь вкусные пироги и булочки.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81FA254-4A48-49C3-8E39-65EA70648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0259" y="1556792"/>
            <a:ext cx="3096344" cy="3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6239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16BD78-CAFF-47F4-BF20-FB21F722D2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5534" y="368658"/>
            <a:ext cx="3384376" cy="27363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748C72-7551-4E0F-871B-4E36A51B8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1939" y="548680"/>
            <a:ext cx="3024336" cy="22117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E6ED410-AAA0-4070-945A-8AA1B0F28C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564820"/>
            <a:ext cx="3456384" cy="29523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CDA179-5876-4AA1-A022-AF9139B178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02349" y="3531866"/>
            <a:ext cx="350785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302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14221C-9802-4764-AC1D-319B40E50FDD}"/>
              </a:ext>
            </a:extLst>
          </p:cNvPr>
          <p:cNvSpPr/>
          <p:nvPr/>
        </p:nvSpPr>
        <p:spPr>
          <a:xfrm>
            <a:off x="2286000" y="2136339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383B3F"/>
                </a:solidFill>
                <a:latin typeface="+mj-lt"/>
              </a:rPr>
              <a:t>Кто, когда придёте в садик, </a:t>
            </a:r>
          </a:p>
          <a:p>
            <a:r>
              <a:rPr lang="ru-RU" sz="2400" b="1" dirty="0">
                <a:solidFill>
                  <a:srgbClr val="383B3F"/>
                </a:solidFill>
                <a:latin typeface="+mj-lt"/>
              </a:rPr>
              <a:t>По головке вас погладит? </a:t>
            </a:r>
          </a:p>
          <a:p>
            <a:r>
              <a:rPr lang="ru-RU" sz="2400" b="1" dirty="0">
                <a:solidFill>
                  <a:srgbClr val="383B3F"/>
                </a:solidFill>
                <a:latin typeface="+mj-lt"/>
              </a:rPr>
              <a:t>С кем вы день свой проведёте, </a:t>
            </a:r>
          </a:p>
          <a:p>
            <a:r>
              <a:rPr lang="ru-RU" sz="2400" b="1" dirty="0">
                <a:solidFill>
                  <a:srgbClr val="383B3F"/>
                </a:solidFill>
                <a:latin typeface="+mj-lt"/>
              </a:rPr>
              <a:t>Если мама на работе? </a:t>
            </a:r>
          </a:p>
          <a:p>
            <a:r>
              <a:rPr lang="ru-RU" sz="2400" b="1" dirty="0">
                <a:solidFill>
                  <a:srgbClr val="383B3F"/>
                </a:solidFill>
                <a:latin typeface="+mj-lt"/>
              </a:rPr>
              <a:t>Кто прочтёт стихи и сказки, </a:t>
            </a:r>
          </a:p>
          <a:p>
            <a:r>
              <a:rPr lang="ru-RU" sz="2400" b="1" dirty="0">
                <a:solidFill>
                  <a:srgbClr val="383B3F"/>
                </a:solidFill>
                <a:latin typeface="+mj-lt"/>
              </a:rPr>
              <a:t>Даст вам пластилин и краски, </a:t>
            </a:r>
          </a:p>
          <a:p>
            <a:r>
              <a:rPr lang="ru-RU" sz="2400" b="1" dirty="0">
                <a:solidFill>
                  <a:srgbClr val="383B3F"/>
                </a:solidFill>
                <a:latin typeface="+mj-lt"/>
              </a:rPr>
              <a:t>Рисовать, лепить научит, </a:t>
            </a:r>
          </a:p>
          <a:p>
            <a:r>
              <a:rPr lang="ru-RU" sz="2400" b="1" dirty="0">
                <a:solidFill>
                  <a:srgbClr val="383B3F"/>
                </a:solidFill>
                <a:latin typeface="+mj-lt"/>
              </a:rPr>
              <a:t>Ложки раздавать поручит?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4285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14221C-9802-4764-AC1D-319B40E50FDD}"/>
              </a:ext>
            </a:extLst>
          </p:cNvPr>
          <p:cNvSpPr/>
          <p:nvPr/>
        </p:nvSpPr>
        <p:spPr>
          <a:xfrm>
            <a:off x="2286000" y="21363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601F0F4-BC46-46BE-81C6-83D8D9420981}"/>
              </a:ext>
            </a:extLst>
          </p:cNvPr>
          <p:cNvSpPr/>
          <p:nvPr/>
        </p:nvSpPr>
        <p:spPr>
          <a:xfrm>
            <a:off x="4242844" y="1844824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nstantia" pitchFamily="18" charset="0"/>
              </a:rPr>
              <a:t>Воспитатель дошкольных учреждений учит ребёнка азам самостоятельности, правилам поведения в обществе, готовит ребенка к поступлению в школу. Он всегда первый друг маленького ребенка.</a:t>
            </a:r>
            <a:endParaRPr lang="ru-RU" sz="2400" dirty="0"/>
          </a:p>
        </p:txBody>
      </p:sp>
      <p:pic>
        <p:nvPicPr>
          <p:cNvPr id="5" name="Содержимое 3" descr="vospitatel.png">
            <a:extLst>
              <a:ext uri="{FF2B5EF4-FFF2-40B4-BE49-F238E27FC236}">
                <a16:creationId xmlns:a16="http://schemas.microsoft.com/office/drawing/2014/main" xmlns="" id="{B8E75596-2A6E-42D4-8A7E-2791F0E778AB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9" y="332656"/>
            <a:ext cx="36004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2154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AD786A0-816C-494B-9380-35B9D7C5C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23528" y="404664"/>
            <a:ext cx="3816424" cy="23042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E34BA5-E6BD-4FAE-8489-4F9E01240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67544" y="3192438"/>
            <a:ext cx="3816424" cy="30963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EBF3329-DCB9-4E94-B7CE-1A7501A61D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60648"/>
            <a:ext cx="3672408" cy="24482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EA1ADAB-B01E-4CA4-9260-66761105A3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140968"/>
            <a:ext cx="3672408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247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763E1B4-41AE-424A-B037-3C2FFA25F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3672408" cy="29523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9D6707-78AA-44C5-85B7-3834DAC12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645024"/>
            <a:ext cx="4104456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3598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944" y="0"/>
            <a:ext cx="9167944" cy="687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412776"/>
            <a:ext cx="5454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Кто воспитателю поможет,</a:t>
            </a:r>
          </a:p>
          <a:p>
            <a:r>
              <a:rPr lang="ru-RU" sz="3600" dirty="0"/>
              <a:t>Все в группе чисто приберет,</a:t>
            </a:r>
          </a:p>
          <a:p>
            <a:r>
              <a:rPr lang="ru-RU" sz="3600" dirty="0"/>
              <a:t>Детей накормит, спать уложит,</a:t>
            </a:r>
          </a:p>
          <a:p>
            <a:r>
              <a:rPr lang="ru-RU" sz="3600" dirty="0"/>
              <a:t>Везде порядок наведет?</a:t>
            </a:r>
          </a:p>
        </p:txBody>
      </p:sp>
    </p:spTree>
    <p:extLst>
      <p:ext uri="{BB962C8B-B14F-4D97-AF65-F5344CB8AC3E}">
        <p14:creationId xmlns:p14="http://schemas.microsoft.com/office/powerpoint/2010/main" xmlns="" val="316775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248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3BE8061-B8B9-4C6D-8FB2-CB559D208465}"/>
              </a:ext>
            </a:extLst>
          </p:cNvPr>
          <p:cNvSpPr/>
          <p:nvPr/>
        </p:nvSpPr>
        <p:spPr>
          <a:xfrm>
            <a:off x="683568" y="2274838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/>
              <a:t>Детский сад весёлый, славный!</a:t>
            </a:r>
          </a:p>
          <a:p>
            <a:pPr algn="ctr">
              <a:buNone/>
            </a:pPr>
            <a:r>
              <a:rPr lang="ru-RU" sz="2800" dirty="0"/>
              <a:t>Ну, а кто здесь самый главный?</a:t>
            </a:r>
          </a:p>
          <a:p>
            <a:pPr algn="ctr">
              <a:buNone/>
            </a:pPr>
            <a:r>
              <a:rPr lang="ru-RU" sz="2800" dirty="0"/>
              <a:t>В кабинете кто сидит?</a:t>
            </a:r>
          </a:p>
          <a:p>
            <a:pPr algn="ctr">
              <a:buNone/>
            </a:pPr>
            <a:r>
              <a:rPr lang="ru-RU" sz="2800" dirty="0"/>
              <a:t>Всеми кто руководит?</a:t>
            </a:r>
          </a:p>
          <a:p>
            <a:pPr algn="ctr">
              <a:buNone/>
            </a:pPr>
            <a:r>
              <a:rPr lang="ru-RU" sz="2800" dirty="0"/>
              <a:t>Ночами не спящая,</a:t>
            </a:r>
          </a:p>
          <a:p>
            <a:pPr algn="ctr">
              <a:buNone/>
            </a:pPr>
            <a:r>
              <a:rPr lang="ru-RU" sz="2800" dirty="0"/>
              <a:t>За бюджетом следящая,</a:t>
            </a:r>
          </a:p>
          <a:p>
            <a:pPr algn="ctr">
              <a:buNone/>
            </a:pPr>
            <a:r>
              <a:rPr lang="ru-RU" sz="2800" dirty="0"/>
              <a:t>С мамами беседующая</a:t>
            </a:r>
          </a:p>
          <a:p>
            <a:pPr algn="ctr">
              <a:buNone/>
            </a:pPr>
            <a:r>
              <a:rPr lang="ru-RU" sz="2800" dirty="0"/>
              <a:t>Добрая……………!</a:t>
            </a:r>
          </a:p>
        </p:txBody>
      </p:sp>
    </p:spTree>
    <p:extLst>
      <p:ext uri="{BB962C8B-B14F-4D97-AF65-F5344CB8AC3E}">
        <p14:creationId xmlns:p14="http://schemas.microsoft.com/office/powerpoint/2010/main" xmlns="" val="4114308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92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4C4C94-1C78-41DE-A4A7-0E3E3B2AB1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16024"/>
            <a:ext cx="2159723" cy="321297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6ED9998-AA1D-46F8-9207-D493F7D480FF}"/>
              </a:ext>
            </a:extLst>
          </p:cNvPr>
          <p:cNvSpPr/>
          <p:nvPr/>
        </p:nvSpPr>
        <p:spPr>
          <a:xfrm>
            <a:off x="3203848" y="1997839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Младший воспитатель меняет полотенца и постельное бельё детей, красиво заправляет детские кроватки. Благодаря его труду в группе всегда чисто и уютно. Во время подготовки детей к прогулке младший воспитатель помогает им одеться, завязать шарфы и застегнуть пуговицы. Когда дети возвращаются с прогулки, он приветливо встречает ребятишек и помогает им раздеться.</a:t>
            </a:r>
          </a:p>
        </p:txBody>
      </p:sp>
    </p:spTree>
    <p:extLst>
      <p:ext uri="{BB962C8B-B14F-4D97-AF65-F5344CB8AC3E}">
        <p14:creationId xmlns:p14="http://schemas.microsoft.com/office/powerpoint/2010/main" xmlns="" val="1905391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051466-8E46-4874-8AF5-6779E8473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2664296" cy="30243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950FA8-3488-4B31-B1D7-A7B9AF1CA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73524" y="418355"/>
            <a:ext cx="3645024" cy="28083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B5AB95-3AC7-4F86-98E7-511953C2CE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524" y="3933056"/>
            <a:ext cx="4608512" cy="23557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8D53964-E0EB-4B93-8287-CF591D3596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924944"/>
            <a:ext cx="2959288" cy="376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9938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E8C454-53E2-4314-B432-57089D9DB6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2"/>
            <a:ext cx="3923928" cy="25922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BDC6CB-08A2-453F-8E4F-1E2002E38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463989" y="1376773"/>
            <a:ext cx="5112568" cy="36003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EBF5E44-D414-4AB2-A081-09984252C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924944"/>
            <a:ext cx="2736304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9411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944" y="0"/>
            <a:ext cx="9167944" cy="687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B554B1B-6089-49E1-BAF7-CCFD7F418DC1}"/>
              </a:ext>
            </a:extLst>
          </p:cNvPr>
          <p:cNvSpPr/>
          <p:nvPr/>
        </p:nvSpPr>
        <p:spPr>
          <a:xfrm>
            <a:off x="2555776" y="667990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Музыкальные занятия любят наши малыши.</a:t>
            </a:r>
          </a:p>
          <a:p>
            <a:r>
              <a:rPr lang="ru-RU" sz="2400" dirty="0">
                <a:latin typeface="Constantia" pitchFamily="18" charset="0"/>
              </a:rPr>
              <a:t>Здесь танцуют, распевают</a:t>
            </a:r>
          </a:p>
          <a:p>
            <a:r>
              <a:rPr lang="ru-RU" sz="2400" dirty="0">
                <a:latin typeface="Constantia" pitchFamily="18" charset="0"/>
              </a:rPr>
              <a:t>И </a:t>
            </a:r>
            <a:r>
              <a:rPr lang="ru-RU" sz="2400" dirty="0">
                <a:latin typeface="Constantia" pitchFamily="18" charset="0"/>
                <a:hlinkClick r:id="rId3"/>
              </a:rPr>
              <a:t>играют</a:t>
            </a:r>
            <a:r>
              <a:rPr lang="ru-RU" sz="2400" dirty="0">
                <a:latin typeface="Constantia" pitchFamily="18" charset="0"/>
              </a:rPr>
              <a:t> от души.</a:t>
            </a:r>
          </a:p>
          <a:p>
            <a:r>
              <a:rPr lang="ru-RU" sz="2400" dirty="0">
                <a:latin typeface="Constantia" pitchFamily="18" charset="0"/>
              </a:rPr>
              <a:t>Композиторов различных</a:t>
            </a:r>
          </a:p>
          <a:p>
            <a:r>
              <a:rPr lang="ru-RU" sz="2400" dirty="0">
                <a:latin typeface="Constantia" pitchFamily="18" charset="0"/>
              </a:rPr>
              <a:t>Изучают дети тут.</a:t>
            </a:r>
          </a:p>
          <a:p>
            <a:r>
              <a:rPr lang="ru-RU" sz="2400" dirty="0">
                <a:latin typeface="Constantia" pitchFamily="18" charset="0"/>
              </a:rPr>
              <a:t>Вместе с песней, вместе с пляской,</a:t>
            </a:r>
          </a:p>
          <a:p>
            <a:r>
              <a:rPr lang="ru-RU" sz="2400" dirty="0">
                <a:latin typeface="Constantia" pitchFamily="18" charset="0"/>
              </a:rPr>
              <a:t>Вместе с музыкой растут.</a:t>
            </a:r>
          </a:p>
          <a:p>
            <a:r>
              <a:rPr lang="ru-RU" sz="2400" dirty="0">
                <a:latin typeface="Constantia" pitchFamily="18" charset="0"/>
              </a:rPr>
              <a:t>В мамин день и в папин праздник,</a:t>
            </a:r>
          </a:p>
          <a:p>
            <a:r>
              <a:rPr lang="ru-RU" sz="2400" dirty="0">
                <a:latin typeface="Constantia" pitchFamily="18" charset="0"/>
              </a:rPr>
              <a:t>В Рождество иль в Новый год</a:t>
            </a:r>
          </a:p>
          <a:p>
            <a:r>
              <a:rPr lang="ru-RU" sz="2400" dirty="0">
                <a:latin typeface="Constantia" pitchFamily="18" charset="0"/>
              </a:rPr>
              <a:t>Даже яростный проказник</a:t>
            </a:r>
          </a:p>
          <a:p>
            <a:r>
              <a:rPr lang="ru-RU" sz="2400" dirty="0">
                <a:latin typeface="Constantia" pitchFamily="18" charset="0"/>
              </a:rPr>
              <a:t>Лихо песенку споет.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5091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3986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548680"/>
            <a:ext cx="3888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CF1709F-72DA-42B4-9702-06D644C3C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76772"/>
            <a:ext cx="3564904" cy="410445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D187A91-471D-43FF-8298-D06E946F310E}"/>
              </a:ext>
            </a:extLst>
          </p:cNvPr>
          <p:cNvSpPr/>
          <p:nvPr/>
        </p:nvSpPr>
        <p:spPr>
          <a:xfrm>
            <a:off x="4441651" y="1020552"/>
            <a:ext cx="4392488" cy="4816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Музыкальный руководитель отвечает за музыкальное воспитание детей. Он учит их петь, двигаться в соответствии с музыкой, развивает музыкальную культуру и музыкальную память, развивает интерес к музыке. Все праздники, развлечения и досуги для детей не обходятся без музыкального руководителя.</a:t>
            </a:r>
          </a:p>
        </p:txBody>
      </p:sp>
    </p:spTree>
    <p:extLst>
      <p:ext uri="{BB962C8B-B14F-4D97-AF65-F5344CB8AC3E}">
        <p14:creationId xmlns:p14="http://schemas.microsoft.com/office/powerpoint/2010/main" xmlns="" val="619886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8B00E12-15A3-460C-AA9C-9A00F618A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09" y="633382"/>
            <a:ext cx="7454981" cy="560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9324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CE9936B-A9EA-40FA-84E2-78AF7C43F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09" y="633382"/>
            <a:ext cx="7454981" cy="55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1595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0314A06-190B-4FAA-8390-78FA4312B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09" y="633382"/>
            <a:ext cx="7454981" cy="55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3412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571CF9-82FF-4629-A2CE-6A402C96D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09" y="633382"/>
            <a:ext cx="7454981" cy="55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7722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51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122B05D-8005-4BD2-A703-A0037A449BE9}"/>
              </a:ext>
            </a:extLst>
          </p:cNvPr>
          <p:cNvSpPr/>
          <p:nvPr/>
        </p:nvSpPr>
        <p:spPr>
          <a:xfrm>
            <a:off x="1475656" y="1997839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80DEAE9-D65B-417F-AE94-3DB9545BF1CF}"/>
              </a:ext>
            </a:extLst>
          </p:cNvPr>
          <p:cNvSpPr/>
          <p:nvPr/>
        </p:nvSpPr>
        <p:spPr>
          <a:xfrm>
            <a:off x="1835696" y="2642791"/>
            <a:ext cx="5688632" cy="222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Охрана везде и всегда нужна,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Ночью и днем на посту она.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благо нам службу несет,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детский сад чужой не войдет.</a:t>
            </a:r>
          </a:p>
        </p:txBody>
      </p:sp>
    </p:spTree>
    <p:extLst>
      <p:ext uri="{BB962C8B-B14F-4D97-AF65-F5344CB8AC3E}">
        <p14:creationId xmlns:p14="http://schemas.microsoft.com/office/powerpoint/2010/main" xmlns="" val="296176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D775A6C-CA40-42C0-93AD-D6A4B52330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988840"/>
            <a:ext cx="2200656" cy="304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CD25C5F-08E5-4A8D-8C11-D28E2FF9F8E5}"/>
              </a:ext>
            </a:extLst>
          </p:cNvPr>
          <p:cNvSpPr/>
          <p:nvPr/>
        </p:nvSpPr>
        <p:spPr>
          <a:xfrm>
            <a:off x="3275856" y="889844"/>
            <a:ext cx="52565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Constantia" pitchFamily="18" charset="0"/>
              </a:rPr>
              <a:t>Заведующая </a:t>
            </a:r>
            <a:r>
              <a:rPr lang="ru-RU" sz="2000" dirty="0">
                <a:latin typeface="Constantia" pitchFamily="18" charset="0"/>
              </a:rPr>
              <a:t>осуществляет общее руководство детским садом. В своей деятельности она опирается на Закон РФ «Об образовании», Типовое положение о дошкольном образовательном учреждении, Устав дошкольного учреждения, и на другие законодательные акты. Она занимается комплектованием групп детьми в соответствии с их возрастом, состоянием их здоровья, индивидуальными особенностями и запросами родителей, подбирает кадры, руководит педагогами, и обслуживающим персоналом. Кроме того, заведующая отвечает за рациональное использование бюджетных ассигнований, а также средств, поступающих из других источников.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703023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4B551D3-7569-4091-82B1-732A516A0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28291" y="1312466"/>
            <a:ext cx="4248473" cy="21448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9F85582-DA9C-492C-B116-C1A232B98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411349" y="2068551"/>
            <a:ext cx="5616624" cy="31529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AE1E0A0-AE23-4438-94F6-7560A6B347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33450" y="1618245"/>
            <a:ext cx="5472609" cy="27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0837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51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122B05D-8005-4BD2-A703-A0037A449BE9}"/>
              </a:ext>
            </a:extLst>
          </p:cNvPr>
          <p:cNvSpPr/>
          <p:nvPr/>
        </p:nvSpPr>
        <p:spPr>
          <a:xfrm>
            <a:off x="1475656" y="1997839"/>
            <a:ext cx="5832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Пыльная какая у него работа – </a:t>
            </a:r>
            <a:br>
              <a:rPr lang="ru-RU" sz="2400" dirty="0">
                <a:latin typeface="Constantia" pitchFamily="18" charset="0"/>
              </a:rPr>
            </a:br>
            <a:r>
              <a:rPr lang="ru-RU" sz="2400" dirty="0">
                <a:latin typeface="Constantia" pitchFamily="18" charset="0"/>
              </a:rPr>
              <a:t>Только солнце над землёй взойдёт</a:t>
            </a:r>
            <a:br>
              <a:rPr lang="ru-RU" sz="2400" dirty="0">
                <a:latin typeface="Constantia" pitchFamily="18" charset="0"/>
              </a:rPr>
            </a:br>
            <a:r>
              <a:rPr lang="ru-RU" sz="2400" dirty="0">
                <a:latin typeface="Constantia" pitchFamily="18" charset="0"/>
              </a:rPr>
              <a:t>Он порою до седьмого пота,</a:t>
            </a:r>
            <a:br>
              <a:rPr lang="ru-RU" sz="2400" dirty="0">
                <a:latin typeface="Constantia" pitchFamily="18" charset="0"/>
              </a:rPr>
            </a:br>
            <a:r>
              <a:rPr lang="ru-RU" sz="2400" dirty="0">
                <a:latin typeface="Constantia" pitchFamily="18" charset="0"/>
              </a:rPr>
              <a:t>Всё метёт, метёт, метёт, метёт.</a:t>
            </a:r>
            <a:br>
              <a:rPr lang="ru-RU" sz="2400" dirty="0">
                <a:latin typeface="Constantia" pitchFamily="18" charset="0"/>
              </a:rPr>
            </a:br>
            <a:r>
              <a:rPr lang="ru-RU" sz="2400" dirty="0">
                <a:latin typeface="Constantia" pitchFamily="18" charset="0"/>
              </a:rPr>
              <a:t>Осенью </a:t>
            </a:r>
            <a:r>
              <a:rPr lang="ru-RU" sz="2400" dirty="0" err="1">
                <a:latin typeface="Constantia" pitchFamily="18" charset="0"/>
              </a:rPr>
              <a:t>засыпят</a:t>
            </a:r>
            <a:r>
              <a:rPr lang="ru-RU" sz="2400" dirty="0">
                <a:latin typeface="Constantia" pitchFamily="18" charset="0"/>
              </a:rPr>
              <a:t> листья дворик,</a:t>
            </a:r>
            <a:br>
              <a:rPr lang="ru-RU" sz="2400" dirty="0">
                <a:latin typeface="Constantia" pitchFamily="18" charset="0"/>
              </a:rPr>
            </a:br>
            <a:r>
              <a:rPr lang="ru-RU" sz="2400" dirty="0">
                <a:latin typeface="Constantia" pitchFamily="18" charset="0"/>
              </a:rPr>
              <a:t>А зимой – то снег, то гололёд.</a:t>
            </a:r>
            <a:br>
              <a:rPr lang="ru-RU" sz="2400" dirty="0">
                <a:latin typeface="Constantia" pitchFamily="18" charset="0"/>
              </a:rPr>
            </a:br>
            <a:r>
              <a:rPr lang="ru-RU" sz="2400" dirty="0">
                <a:latin typeface="Constantia" pitchFamily="18" charset="0"/>
              </a:rPr>
              <a:t>И берет метлу или лопату</a:t>
            </a:r>
            <a:br>
              <a:rPr lang="ru-RU" sz="2400" dirty="0">
                <a:latin typeface="Constantia" pitchFamily="18" charset="0"/>
              </a:rPr>
            </a:br>
            <a:r>
              <a:rPr lang="ru-RU" sz="2400" dirty="0">
                <a:latin typeface="Constantia" pitchFamily="18" charset="0"/>
              </a:rPr>
              <a:t>Каждый день для нас, из года в год!</a:t>
            </a:r>
            <a:br>
              <a:rPr lang="ru-RU" sz="2400" dirty="0">
                <a:latin typeface="Constantia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32277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476672"/>
            <a:ext cx="4392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Дворник в детском саду отвечает за чистоту территории детского сада. Он подметает, сгребает опавшую листву, чистит дорожки от снега.</a:t>
            </a:r>
          </a:p>
        </p:txBody>
      </p:sp>
      <p:pic>
        <p:nvPicPr>
          <p:cNvPr id="5122" name="Picture 2" descr="D:\Лена детский сад\article257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52839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9795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944" y="0"/>
            <a:ext cx="9167944" cy="687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4554" y="2060848"/>
            <a:ext cx="43556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/>
              <a:t>СПАСИБО</a:t>
            </a:r>
          </a:p>
          <a:p>
            <a:pPr algn="ctr"/>
            <a:r>
              <a:rPr lang="ru-RU" sz="6000" b="1" dirty="0"/>
              <a:t>ЗА</a:t>
            </a:r>
          </a:p>
          <a:p>
            <a:pPr algn="ctr"/>
            <a:r>
              <a:rPr lang="ru-RU" sz="6000" b="1" dirty="0"/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66988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248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980728"/>
            <a:ext cx="4806280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600" dirty="0">
              <a:ea typeface="Calibri"/>
              <a:cs typeface="Times New Roman"/>
            </a:endParaRPr>
          </a:p>
        </p:txBody>
      </p:sp>
      <p:pic>
        <p:nvPicPr>
          <p:cNvPr id="1026" name="Picture 2" descr="https://static.wixstatic.com/media/a1e090_ee15fa539a1a4c4d8eaec7353261fcae~mv2.jpg_srz_900_609_85_22_0.50_1.20_0.00_jpg_srz">
            <a:extLst>
              <a:ext uri="{FF2B5EF4-FFF2-40B4-BE49-F238E27FC236}">
                <a16:creationId xmlns:a16="http://schemas.microsoft.com/office/drawing/2014/main" xmlns="" id="{883E695C-70CD-4579-812B-A0C9085A4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519"/>
          <a:stretch/>
        </p:blipFill>
        <p:spPr bwMode="auto">
          <a:xfrm>
            <a:off x="35496" y="1556792"/>
            <a:ext cx="90010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254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248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DB832F9-8190-48D8-97D6-B6A9C67353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988840"/>
            <a:ext cx="2023872" cy="304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6604083-45A6-48A1-8CEB-1955C68179D6}"/>
              </a:ext>
            </a:extLst>
          </p:cNvPr>
          <p:cNvSpPr/>
          <p:nvPr/>
        </p:nvSpPr>
        <p:spPr>
          <a:xfrm>
            <a:off x="3823055" y="1412776"/>
            <a:ext cx="5040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Старший воспитатель </a:t>
            </a:r>
            <a:r>
              <a:rPr lang="ru-RU" sz="2400" dirty="0"/>
              <a:t>в детском саду — как режиссер в театре. Он координирует работу всех педагогов ДОУ, отвечает за большое количество баз и сайтов, разрабатывает и согласовывает все методические материалы, является помощником в аттестации. Старший воспитатель отвечает за все, что делает пребывание ребенка в детском саду интересным, познавательным и развивающим.</a:t>
            </a:r>
          </a:p>
        </p:txBody>
      </p:sp>
    </p:spTree>
    <p:extLst>
      <p:ext uri="{BB962C8B-B14F-4D97-AF65-F5344CB8AC3E}">
        <p14:creationId xmlns:p14="http://schemas.microsoft.com/office/powerpoint/2010/main" xmlns="" val="248010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3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2132856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1C1C923-C6B9-43FF-B95C-9DC83097C599}"/>
              </a:ext>
            </a:extLst>
          </p:cNvPr>
          <p:cNvSpPr/>
          <p:nvPr/>
        </p:nvSpPr>
        <p:spPr>
          <a:xfrm>
            <a:off x="2286000" y="2243836"/>
            <a:ext cx="4572000" cy="33509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Двери, лампочки, ковры,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песок для детворы,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Занавески и игрушки,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Одеяла и подушки.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Мебель в садик наш привез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Замечательный …….</a:t>
            </a:r>
          </a:p>
        </p:txBody>
      </p:sp>
    </p:spTree>
    <p:extLst>
      <p:ext uri="{BB962C8B-B14F-4D97-AF65-F5344CB8AC3E}">
        <p14:creationId xmlns:p14="http://schemas.microsoft.com/office/powerpoint/2010/main" xmlns="" val="374435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38" y="-9939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14304C7-0E00-42AB-9CD6-811A4D339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916832"/>
            <a:ext cx="2232248" cy="345638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81C0311-43EF-4C01-BC9C-734740B94790}"/>
              </a:ext>
            </a:extLst>
          </p:cNvPr>
          <p:cNvSpPr/>
          <p:nvPr/>
        </p:nvSpPr>
        <p:spPr>
          <a:xfrm>
            <a:off x="3635896" y="2203953"/>
            <a:ext cx="5184576" cy="363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заведующего по административно – хозяйственной работе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отвечает за обеспечение всего необходимого в детском саду. Он контролирует питание, привоз и заказ продуктов питания, работу младшего  и обслуживающего персонала, отвечает за пожарную безопасность в ДОУ.</a:t>
            </a:r>
          </a:p>
        </p:txBody>
      </p:sp>
    </p:spTree>
    <p:extLst>
      <p:ext uri="{BB962C8B-B14F-4D97-AF65-F5344CB8AC3E}">
        <p14:creationId xmlns:p14="http://schemas.microsoft.com/office/powerpoint/2010/main" xmlns="" val="413496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DCA567-AA31-4000-B9AF-9360CB8CD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6"/>
            <a:ext cx="2448272" cy="21397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3F7203-9E95-4578-ACCC-B57C6BAD5E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67843" y="498065"/>
            <a:ext cx="2808312" cy="22168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F8BDEA4-D35F-4FFE-9B4A-7E3C07CA7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953844" y="634379"/>
            <a:ext cx="3212976" cy="19442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D159337-5F52-42A6-BE07-114ECB30BA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175" y="3501008"/>
            <a:ext cx="3779912" cy="28083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F23EBDF-7AC9-4B2D-8E24-AF1422CAA4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78437" y="3679454"/>
            <a:ext cx="3312368" cy="237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6303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788715"/>
            <a:ext cx="4806280" cy="515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a typeface="Calibri"/>
                <a:cs typeface="Times New Roman"/>
              </a:rPr>
              <a:t>После болезни встретит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a typeface="Calibri"/>
                <a:cs typeface="Times New Roman"/>
              </a:rPr>
              <a:t>И ласково приветит.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a typeface="Calibri"/>
                <a:cs typeface="Times New Roman"/>
              </a:rPr>
              <a:t>Измерит всем и рост,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a typeface="Calibri"/>
                <a:cs typeface="Times New Roman"/>
              </a:rPr>
              <a:t>и вес,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a typeface="Calibri"/>
                <a:cs typeface="Times New Roman"/>
              </a:rPr>
              <a:t>И знает, кто как спит и ест.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a typeface="Calibri"/>
                <a:cs typeface="Times New Roman"/>
              </a:rPr>
              <a:t>А если у ребенка заболит вдруг голова,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a typeface="Calibri"/>
                <a:cs typeface="Times New Roman"/>
              </a:rPr>
              <a:t>Сразу поспешит на помощь. Кто же это? …</a:t>
            </a:r>
          </a:p>
        </p:txBody>
      </p:sp>
    </p:spTree>
    <p:extLst>
      <p:ext uri="{BB962C8B-B14F-4D97-AF65-F5344CB8AC3E}">
        <p14:creationId xmlns:p14="http://schemas.microsoft.com/office/powerpoint/2010/main" xmlns="" val="2851332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707</Words>
  <Application>Microsoft Office PowerPoint</Application>
  <PresentationFormat>Экран (4:3)</PresentationFormat>
  <Paragraphs>84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metod</cp:lastModifiedBy>
  <cp:revision>28</cp:revision>
  <dcterms:created xsi:type="dcterms:W3CDTF">2017-03-09T05:30:38Z</dcterms:created>
  <dcterms:modified xsi:type="dcterms:W3CDTF">2024-03-12T07:32:38Z</dcterms:modified>
</cp:coreProperties>
</file>