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56" r:id="rId2"/>
    <p:sldId id="285" r:id="rId3"/>
    <p:sldId id="286" r:id="rId4"/>
    <p:sldId id="288" r:id="rId5"/>
    <p:sldId id="289" r:id="rId6"/>
    <p:sldId id="283" r:id="rId7"/>
    <p:sldId id="284" r:id="rId8"/>
    <p:sldId id="291" r:id="rId9"/>
    <p:sldId id="292" r:id="rId10"/>
    <p:sldId id="29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374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45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9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8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28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1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7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8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0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5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2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8058" y="448888"/>
            <a:ext cx="7704872" cy="2344188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4"/>
                </a:solidFill>
              </a:rPr>
              <a:t> 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>
                <a:solidFill>
                  <a:schemeClr val="accent4"/>
                </a:solidFill>
              </a:rPr>
              <a:t/>
            </a:r>
            <a:br>
              <a:rPr lang="ru-RU" sz="3600" b="1" dirty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>
                <a:solidFill>
                  <a:schemeClr val="accent4"/>
                </a:solidFill>
              </a:rPr>
              <a:t/>
            </a:r>
            <a:br>
              <a:rPr lang="ru-RU" sz="3600" b="1" dirty="0">
                <a:solidFill>
                  <a:schemeClr val="accent4"/>
                </a:solidFill>
              </a:rPr>
            </a:br>
            <a:r>
              <a:rPr lang="ru-RU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endParaRPr lang="ru-RU" sz="36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999127" y="340658"/>
            <a:ext cx="7833801" cy="3576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900518" y="4127411"/>
            <a:ext cx="82654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показатели и результаты деятельности в части взаимодействия образовательной организации с семьей</a:t>
            </a:r>
            <a:r>
              <a:rPr lang="ru-RU" sz="36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36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0099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выставки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3033" y="1330036"/>
            <a:ext cx="3473590" cy="2605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56493" y="1330036"/>
            <a:ext cx="3304358" cy="247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/>
          <a:stretch/>
        </p:blipFill>
        <p:spPr>
          <a:xfrm rot="10800000">
            <a:off x="4899941" y="1749970"/>
            <a:ext cx="2774333" cy="1943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80594" y="4240582"/>
            <a:ext cx="2856155" cy="2142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7205" y="4240582"/>
            <a:ext cx="2985248" cy="223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>
          <a:xfrm rot="10800000">
            <a:off x="4899942" y="4404631"/>
            <a:ext cx="2765378" cy="1910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63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2718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155469"/>
            <a:ext cx="9257607" cy="4879571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является мощным фактором в формировании личности, развития в ней общечеловеческих и индивидуализированных качеств,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ибо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семье ребенок впервые усваивает нормы поведения, отношений и чувств, к себе и другому. Семья обеспечивает первоначальное воспитание, физическую, психологическую и в целом социальную защиту и поддержку детей.   </a:t>
            </a:r>
          </a:p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Главное предназначение семьи и любого образовательного учреждения – становление личности ребенка. Родители и педагоги – это две мощнейшие силы, роль которых в процессе становления личности каждого человека невозможно преувеличить. Чтобы из маленького ребенка вырастить полноценного человека: культурную, высоконравственную, творческую и социально зрелую личность, необходимо, чтобы педагоги и родители действовали как союзники, делились с детьми своей добротой, опытом, знаниями. Здесь особое значение приобретает взаимопонимание, взаимодоверие, сотворчество ДОУ и семьи в воспитании и образовании подрастающего поколения.</a:t>
            </a:r>
          </a:p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Работа нашего педагогического коллектива включает в себя подбор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активных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 взаимодействия с родителями детей дошкольного возраста для эффективного сотрудничества ДОУ с семьей ребенка и вовлечения родителей в образовательный процесс ДОУ как полноправных субъектов деятельности. Поэтому мы, педагоги, учитываем в своей работе такие факторы, как условия жизни в семье, состав семьи, ее ценности и традиции. Тесное сотрудничество с семьей делает успешной работу нашего ДОО, так как мы используем разнообразные традиционные и нетрадиционные формы просвещения. </a:t>
            </a:r>
          </a:p>
        </p:txBody>
      </p:sp>
    </p:spTree>
    <p:extLst>
      <p:ext uri="{BB962C8B-B14F-4D97-AF65-F5344CB8AC3E}">
        <p14:creationId xmlns:p14="http://schemas.microsoft.com/office/powerpoint/2010/main" val="110055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с родителями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Установление контакта с родителями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родителям в устранении недопонимания потребностей сферы  ребенка через совместную игровую, творческую, познавательную деятельность детей.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эмоционального общения взрослых и детей.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реализация потребностей родителей в педагогических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знаниях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сотрудничества детского сада и семьи в решении задач образовательной программы.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здорового и успешного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250346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78192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Формы взаимодействия ДОУ и семьи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0277" y="1301262"/>
            <a:ext cx="2121877" cy="773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Совместная деятельность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644769" y="3305908"/>
            <a:ext cx="3083169" cy="313006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Анкетирование,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опросы,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родительские собрания,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индивидуальные беседы,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консультации,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встречи со специалистами ДОУ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7385537" y="3329354"/>
            <a:ext cx="2836985" cy="29424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Проектная деятельность,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творческие выставки, конкурсы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53661" y="2239109"/>
            <a:ext cx="1735016" cy="1090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Педагог + Родитель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4161693" y="3845168"/>
            <a:ext cx="2919046" cy="273147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Проведение совместных мероприятий,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спортивные праздники,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открытые показы ООД,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субботники,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походы и экскурсии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642338" y="2672862"/>
            <a:ext cx="1992924" cy="1137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Педагог +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Ребёнок +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Родитель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831016" y="2274278"/>
            <a:ext cx="1899139" cy="1019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Ребёнок + Родитель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3176954" y="2098431"/>
            <a:ext cx="1395050" cy="504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658709" y="2086709"/>
            <a:ext cx="1195753" cy="4454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140570" y="2162910"/>
            <a:ext cx="832341" cy="23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72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9167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Наглядно-информационная форма взаимодействия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746" t="7501" r="2224" b="5528"/>
          <a:stretch/>
        </p:blipFill>
        <p:spPr bwMode="auto">
          <a:xfrm>
            <a:off x="460375" y="1954083"/>
            <a:ext cx="5290474" cy="349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36" y="1463578"/>
            <a:ext cx="2012616" cy="4472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2" descr="https://mail.yandex.ru/message_part/IMG-20250121-WA0003.jpg?_uid=313128991&amp;name=IMG-20250121-WA0003.jpg&amp;hid=1.2&amp;ids=188588234396149780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mail.yandex.ru/message_part/IMG-20250121-WA0003.jpg?_uid=313128991&amp;name=IMG-20250121-WA0003.jpg&amp;hid=1.2&amp;ids=188588234396149780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mail.yandex.ru/message_part/IMG-20250121-WA0003.jpg?_uid=313128991&amp;name=IMG-20250121-WA0003.jpg&amp;hid=1.2&amp;ids=188588234396149780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7450" y="1308847"/>
            <a:ext cx="2589542" cy="145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2" b="-266"/>
          <a:stretch/>
        </p:blipFill>
        <p:spPr>
          <a:xfrm rot="10800000">
            <a:off x="6417540" y="4768060"/>
            <a:ext cx="2493205" cy="1706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8" b="3529"/>
          <a:stretch/>
        </p:blipFill>
        <p:spPr>
          <a:xfrm rot="10800000">
            <a:off x="6557630" y="2994212"/>
            <a:ext cx="2142044" cy="154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1273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Информационно-аналитическая форма взаимодействия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810871"/>
            <a:ext cx="10058400" cy="1936376"/>
          </a:xfrm>
        </p:spPr>
        <p:txBody>
          <a:bodyPr>
            <a:normAutofit fontScale="32500" lnSpcReduction="20000"/>
          </a:bodyPr>
          <a:lstStyle/>
          <a:p>
            <a:r>
              <a:rPr lang="ru-RU" sz="5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 в период адаптации </a:t>
            </a:r>
            <a:r>
              <a:rPr lang="ru-RU" sz="5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sz="55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r>
              <a:rPr lang="ru-RU" sz="5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спроса и удовлетворенности родителей на дополнительное образование </a:t>
            </a:r>
            <a:endParaRPr lang="ru-RU" sz="55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r>
              <a:rPr lang="ru-RU" sz="5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о качестве работы и перспективах развития ДОУ</a:t>
            </a:r>
            <a:endParaRPr lang="ru-RU" sz="55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r>
              <a:rPr lang="ru-RU" sz="5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 ли ваш ребенок к школе?</a:t>
            </a:r>
            <a:endParaRPr lang="ru-RU" sz="5500" dirty="0">
              <a:solidFill>
                <a:schemeClr val="accent1">
                  <a:lumMod val="50000"/>
                </a:schemeClr>
              </a:solidFill>
              <a:latin typeface="Constantia"/>
            </a:endParaRPr>
          </a:p>
          <a:p>
            <a:r>
              <a:rPr lang="ru-RU" sz="5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навыков здорового образа жизни и т.д</a:t>
            </a:r>
            <a:r>
              <a:rPr lang="ru-RU" sz="55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5500" dirty="0">
              <a:latin typeface="Constantia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4313" t="24115" r="35542" b="28168"/>
          <a:stretch/>
        </p:blipFill>
        <p:spPr bwMode="auto">
          <a:xfrm>
            <a:off x="4786446" y="4039388"/>
            <a:ext cx="1790700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2549" t="27193" r="32496" b="29964"/>
          <a:stretch/>
        </p:blipFill>
        <p:spPr bwMode="auto">
          <a:xfrm>
            <a:off x="6930132" y="3971365"/>
            <a:ext cx="2687876" cy="1965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34794" t="23858" r="35703" b="27912"/>
          <a:stretch/>
        </p:blipFill>
        <p:spPr bwMode="auto">
          <a:xfrm>
            <a:off x="9861176" y="3971365"/>
            <a:ext cx="1772771" cy="183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0422" t="10775" r="25120" b="19959"/>
          <a:stretch/>
        </p:blipFill>
        <p:spPr bwMode="auto">
          <a:xfrm>
            <a:off x="604410" y="3747247"/>
            <a:ext cx="382905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838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228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Досуговая форма взаимодействия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(спортивная жизнь)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8515" y="2496412"/>
            <a:ext cx="3575196" cy="169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748" y="4100054"/>
            <a:ext cx="2749298" cy="206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36" y="422122"/>
            <a:ext cx="2610338" cy="1957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2" y="2552182"/>
            <a:ext cx="2683274" cy="2012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28381" t="26681" r="39872" b="43817"/>
          <a:stretch/>
        </p:blipFill>
        <p:spPr bwMode="auto">
          <a:xfrm>
            <a:off x="176997" y="4698709"/>
            <a:ext cx="3245181" cy="184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Объект 11"/>
          <p:cNvPicPr>
            <a:picLocks noGrp="1"/>
          </p:cNvPicPr>
          <p:nvPr>
            <p:ph idx="1"/>
          </p:nvPr>
        </p:nvPicPr>
        <p:blipFill rotWithShape="1">
          <a:blip r:embed="rId7"/>
          <a:srcRect l="27258" t="20524" r="56388" b="54336"/>
          <a:stretch/>
        </p:blipFill>
        <p:spPr bwMode="auto">
          <a:xfrm>
            <a:off x="7040607" y="3863601"/>
            <a:ext cx="2616967" cy="251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un9-41.userapi.com/impg/P_UN5AZQH8GmXRnjlocyZFQw7GrUYZFAmW4w5Q/j8tmpRtAKRU.jpg?size=1280x960&amp;quality=95&amp;sign=b94120a2de3a206a22db3a2c42d910a9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48" y="1544120"/>
            <a:ext cx="3016672" cy="228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11385" t="12058" r="25280" b="10723"/>
          <a:stretch/>
        </p:blipFill>
        <p:spPr bwMode="auto">
          <a:xfrm>
            <a:off x="6808560" y="1400999"/>
            <a:ext cx="3003482" cy="231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163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88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Досуговая форма взаимодействия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4752" t="14110" r="38909" b="37147"/>
          <a:stretch/>
        </p:blipFill>
        <p:spPr bwMode="auto">
          <a:xfrm>
            <a:off x="582706" y="1316129"/>
            <a:ext cx="3571283" cy="225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14430" t="21544" r="30893" b="37917"/>
          <a:stretch/>
        </p:blipFill>
        <p:spPr bwMode="auto">
          <a:xfrm>
            <a:off x="582706" y="4275927"/>
            <a:ext cx="3440654" cy="1943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6996" t="14879" r="29128" b="38174"/>
          <a:stretch/>
        </p:blipFill>
        <p:spPr bwMode="auto">
          <a:xfrm>
            <a:off x="8288383" y="4185581"/>
            <a:ext cx="3367518" cy="2034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7637" t="14623" r="42277" b="29195"/>
          <a:stretch/>
        </p:blipFill>
        <p:spPr bwMode="auto">
          <a:xfrm>
            <a:off x="4714283" y="1398494"/>
            <a:ext cx="3046053" cy="229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17877" t="14502" r="31766" b="38767"/>
          <a:stretch/>
        </p:blipFill>
        <p:spPr bwMode="auto">
          <a:xfrm>
            <a:off x="8229600" y="1398495"/>
            <a:ext cx="3200400" cy="217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l="28540" t="31298" r="37948" b="36378"/>
          <a:stretch/>
        </p:blipFill>
        <p:spPr bwMode="auto">
          <a:xfrm>
            <a:off x="4656406" y="4104470"/>
            <a:ext cx="3288217" cy="2196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20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15788"/>
          </a:xfrm>
        </p:spPr>
        <p:txBody>
          <a:bodyPr/>
          <a:lstStyle/>
          <a:p>
            <a:pPr algn="ctr"/>
            <a:r>
              <a:rPr lang="ru-RU" dirty="0" smtClean="0"/>
              <a:t>Сад памяти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7538" t="9468" r="44746" b="17500"/>
          <a:stretch/>
        </p:blipFill>
        <p:spPr bwMode="auto">
          <a:xfrm>
            <a:off x="5016208" y="2033587"/>
            <a:ext cx="2170198" cy="303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3258" t="9718" r="39808" b="9657"/>
          <a:stretch/>
        </p:blipFill>
        <p:spPr bwMode="auto">
          <a:xfrm>
            <a:off x="2854047" y="4367550"/>
            <a:ext cx="1858460" cy="2076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2928" t="10518" r="40354" b="11749"/>
          <a:stretch/>
        </p:blipFill>
        <p:spPr bwMode="auto">
          <a:xfrm>
            <a:off x="2430826" y="1522936"/>
            <a:ext cx="2117350" cy="260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7900" t="10518" r="44361" b="9441"/>
          <a:stretch/>
        </p:blipFill>
        <p:spPr bwMode="auto">
          <a:xfrm>
            <a:off x="10194607" y="3552825"/>
            <a:ext cx="1647825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27579" t="12057" r="44040" b="10467"/>
          <a:stretch/>
        </p:blipFill>
        <p:spPr bwMode="auto">
          <a:xfrm>
            <a:off x="383273" y="3544649"/>
            <a:ext cx="1685925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24051" t="10518" r="39711" b="10210"/>
          <a:stretch/>
        </p:blipFill>
        <p:spPr bwMode="auto">
          <a:xfrm>
            <a:off x="7742753" y="1424857"/>
            <a:ext cx="215265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3570" t="14624" r="40032" b="9697"/>
          <a:stretch/>
        </p:blipFill>
        <p:spPr bwMode="auto">
          <a:xfrm>
            <a:off x="7685615" y="4603606"/>
            <a:ext cx="1572927" cy="1817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598075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934</TotalTime>
  <Words>381</Words>
  <Application>Microsoft Office PowerPoint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Constantia</vt:lpstr>
      <vt:lpstr>Corbel</vt:lpstr>
      <vt:lpstr>Times New Roman</vt:lpstr>
      <vt:lpstr>Trebuchet MS</vt:lpstr>
      <vt:lpstr>Базис</vt:lpstr>
      <vt:lpstr>       </vt:lpstr>
      <vt:lpstr>Семья</vt:lpstr>
      <vt:lpstr>Задачи работы с родителями</vt:lpstr>
      <vt:lpstr>Формы взаимодействия ДОУ и семьи</vt:lpstr>
      <vt:lpstr>Наглядно-информационная форма взаимодействия</vt:lpstr>
      <vt:lpstr>Информационно-аналитическая форма взаимодействия</vt:lpstr>
      <vt:lpstr>Досуговая форма взаимодействия (спортивная жизнь)</vt:lpstr>
      <vt:lpstr>Досуговая форма взаимодействия  </vt:lpstr>
      <vt:lpstr>Сад памяти</vt:lpstr>
      <vt:lpstr>Совместные выставки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89</cp:revision>
  <dcterms:created xsi:type="dcterms:W3CDTF">2021-11-29T08:49:27Z</dcterms:created>
  <dcterms:modified xsi:type="dcterms:W3CDTF">2025-01-27T10:45:59Z</dcterms:modified>
</cp:coreProperties>
</file>