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A50021"/>
    <a:srgbClr val="990099"/>
    <a:srgbClr val="0033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7C2DEA-A138-4D79-9EEC-64B99F2EB4AE}">
      <dsp:nvSpPr>
        <dsp:cNvPr id="0" name=""/>
        <dsp:cNvSpPr/>
      </dsp:nvSpPr>
      <dsp:spPr>
        <a:xfrm>
          <a:off x="199310" y="1091"/>
          <a:ext cx="2447180" cy="1468308"/>
        </a:xfrm>
        <a:prstGeom prst="rect">
          <a:avLst/>
        </a:prstGeom>
        <a:gradFill rotWithShape="0">
          <a:gsLst>
            <a:gs pos="0">
              <a:schemeClr val="accent5">
                <a:lumMod val="5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a_Albionic" pitchFamily="34" charset="-52"/>
            </a:rPr>
            <a:t>Принцип историзма</a:t>
          </a:r>
          <a:endParaRPr lang="ru-RU" sz="2000" b="1" kern="1200" dirty="0">
            <a:solidFill>
              <a:srgbClr val="FFFF00"/>
            </a:solidFill>
            <a:latin typeface="a_Albionic" pitchFamily="34" charset="-52"/>
          </a:endParaRPr>
        </a:p>
      </dsp:txBody>
      <dsp:txXfrm>
        <a:off x="199310" y="1091"/>
        <a:ext cx="2447180" cy="1468308"/>
      </dsp:txXfrm>
    </dsp:sp>
    <dsp:sp modelId="{E1A8F52D-6F97-4239-BC15-55293BEA365B}">
      <dsp:nvSpPr>
        <dsp:cNvPr id="0" name=""/>
        <dsp:cNvSpPr/>
      </dsp:nvSpPr>
      <dsp:spPr>
        <a:xfrm>
          <a:off x="2891209" y="1091"/>
          <a:ext cx="2447180" cy="146830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a_Albionic" pitchFamily="34" charset="-52"/>
            </a:rPr>
            <a:t>Принцип доступности</a:t>
          </a:r>
          <a:endParaRPr lang="ru-RU" sz="2000" b="1" kern="1200" dirty="0">
            <a:solidFill>
              <a:srgbClr val="C00000"/>
            </a:solidFill>
            <a:latin typeface="a_Albionic" pitchFamily="34" charset="-52"/>
          </a:endParaRPr>
        </a:p>
      </dsp:txBody>
      <dsp:txXfrm>
        <a:off x="2891209" y="1091"/>
        <a:ext cx="2447180" cy="1468308"/>
      </dsp:txXfrm>
    </dsp:sp>
    <dsp:sp modelId="{17F7D944-80A0-46F0-85D6-9CB6140EDE2F}">
      <dsp:nvSpPr>
        <dsp:cNvPr id="0" name=""/>
        <dsp:cNvSpPr/>
      </dsp:nvSpPr>
      <dsp:spPr>
        <a:xfrm>
          <a:off x="5583108" y="1091"/>
          <a:ext cx="2447180" cy="1468308"/>
        </a:xfrm>
        <a:prstGeom prst="rect">
          <a:avLst/>
        </a:prstGeom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_Albionic" pitchFamily="34" charset="-52"/>
            </a:rPr>
            <a:t>Принцип личностно-ориентированного общения</a:t>
          </a:r>
          <a:endParaRPr lang="ru-RU" sz="2000" kern="1200" dirty="0">
            <a:solidFill>
              <a:schemeClr val="tx1">
                <a:lumMod val="85000"/>
                <a:lumOff val="15000"/>
              </a:schemeClr>
            </a:solidFill>
            <a:latin typeface="a_Albionic" pitchFamily="34" charset="-52"/>
          </a:endParaRPr>
        </a:p>
      </dsp:txBody>
      <dsp:txXfrm>
        <a:off x="5583108" y="1091"/>
        <a:ext cx="2447180" cy="1468308"/>
      </dsp:txXfrm>
    </dsp:sp>
    <dsp:sp modelId="{69A99655-16CE-4991-89B6-5FA48CEA8157}">
      <dsp:nvSpPr>
        <dsp:cNvPr id="0" name=""/>
        <dsp:cNvSpPr/>
      </dsp:nvSpPr>
      <dsp:spPr>
        <a:xfrm>
          <a:off x="199310" y="1714117"/>
          <a:ext cx="2447180" cy="146830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_Albionic" pitchFamily="34" charset="-52"/>
            </a:rPr>
            <a:t>Принцип непрерывности</a:t>
          </a:r>
          <a:endParaRPr lang="ru-RU" sz="2000" b="1" kern="1200" dirty="0">
            <a:solidFill>
              <a:srgbClr val="002060"/>
            </a:solidFill>
            <a:latin typeface="a_Albionic" pitchFamily="34" charset="-52"/>
          </a:endParaRPr>
        </a:p>
      </dsp:txBody>
      <dsp:txXfrm>
        <a:off x="199310" y="1714117"/>
        <a:ext cx="2447180" cy="1468308"/>
      </dsp:txXfrm>
    </dsp:sp>
    <dsp:sp modelId="{5A8B1C04-214D-4E67-8F5A-BA92802D54B9}">
      <dsp:nvSpPr>
        <dsp:cNvPr id="0" name=""/>
        <dsp:cNvSpPr/>
      </dsp:nvSpPr>
      <dsp:spPr>
        <a:xfrm>
          <a:off x="2891209" y="1714117"/>
          <a:ext cx="2447180" cy="146830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_Albionic" pitchFamily="34" charset="-52"/>
            </a:rPr>
            <a:t>Принцип наглядности</a:t>
          </a:r>
          <a:endParaRPr lang="ru-RU" sz="2000" b="1" kern="1200" dirty="0">
            <a:solidFill>
              <a:schemeClr val="tx1"/>
            </a:solidFill>
            <a:latin typeface="a_Albionic" pitchFamily="34" charset="-52"/>
          </a:endParaRPr>
        </a:p>
      </dsp:txBody>
      <dsp:txXfrm>
        <a:off x="2891209" y="1714117"/>
        <a:ext cx="2447180" cy="1468308"/>
      </dsp:txXfrm>
    </dsp:sp>
    <dsp:sp modelId="{291BCB09-6FD4-47B3-93E5-FD265A481C96}">
      <dsp:nvSpPr>
        <dsp:cNvPr id="0" name=""/>
        <dsp:cNvSpPr/>
      </dsp:nvSpPr>
      <dsp:spPr>
        <a:xfrm>
          <a:off x="5583108" y="1714117"/>
          <a:ext cx="2447180" cy="146830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_Albionic" pitchFamily="34" charset="-52"/>
            </a:rPr>
            <a:t>Принцип последовательности</a:t>
          </a:r>
          <a:endParaRPr lang="ru-RU" sz="2000" b="1" kern="1200" dirty="0">
            <a:latin typeface="a_Albionic" pitchFamily="34" charset="-52"/>
          </a:endParaRPr>
        </a:p>
      </dsp:txBody>
      <dsp:txXfrm>
        <a:off x="5583108" y="1714117"/>
        <a:ext cx="2447180" cy="1468308"/>
      </dsp:txXfrm>
    </dsp:sp>
    <dsp:sp modelId="{B61D49CA-1105-4029-A9F7-11E1136B0F87}">
      <dsp:nvSpPr>
        <dsp:cNvPr id="0" name=""/>
        <dsp:cNvSpPr/>
      </dsp:nvSpPr>
      <dsp:spPr>
        <a:xfrm>
          <a:off x="2891209" y="3427144"/>
          <a:ext cx="2447180" cy="146830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66"/>
              </a:solidFill>
              <a:latin typeface="a_Albionic" pitchFamily="34" charset="-52"/>
            </a:rPr>
            <a:t>Принцип занимательности</a:t>
          </a:r>
          <a:endParaRPr lang="ru-RU" sz="2000" b="1" kern="1200" dirty="0">
            <a:solidFill>
              <a:srgbClr val="000066"/>
            </a:solidFill>
            <a:latin typeface="a_Albionic" pitchFamily="34" charset="-52"/>
          </a:endParaRPr>
        </a:p>
      </dsp:txBody>
      <dsp:txXfrm>
        <a:off x="2891209" y="3427144"/>
        <a:ext cx="2447180" cy="1468308"/>
      </dsp:txXfrm>
    </dsp:sp>
  </dsp:spTree>
</dsp:drawing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A4FF-C3F5-4020-A571-520CABC18B68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CE6B-C760-4010-AD06-8367E7ABF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A4FF-C3F5-4020-A571-520CABC18B68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CE6B-C760-4010-AD06-8367E7ABF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A4FF-C3F5-4020-A571-520CABC18B68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CE6B-C760-4010-AD06-8367E7ABF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A4FF-C3F5-4020-A571-520CABC18B68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CE6B-C760-4010-AD06-8367E7ABF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A4FF-C3F5-4020-A571-520CABC18B68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CE6B-C760-4010-AD06-8367E7ABF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A4FF-C3F5-4020-A571-520CABC18B68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CE6B-C760-4010-AD06-8367E7ABF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A4FF-C3F5-4020-A571-520CABC18B68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CE6B-C760-4010-AD06-8367E7ABF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A4FF-C3F5-4020-A571-520CABC18B68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CE6B-C760-4010-AD06-8367E7ABF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A4FF-C3F5-4020-A571-520CABC18B68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CE6B-C760-4010-AD06-8367E7ABF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A4FF-C3F5-4020-A571-520CABC18B68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CE6B-C760-4010-AD06-8367E7ABF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A4FF-C3F5-4020-A571-520CABC18B68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CE6B-C760-4010-AD06-8367E7ABF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EA4FF-C3F5-4020-A571-520CABC18B68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8CE6B-C760-4010-AD06-8367E7ABF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AppData\Local\Temp\Rar$DI02.585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548680"/>
            <a:ext cx="705678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0066"/>
                </a:solidFill>
                <a:latin typeface="a_AlbionicTitulBrk" pitchFamily="34" charset="-52"/>
              </a:rPr>
              <a:t>Вас приветствует</a:t>
            </a:r>
          </a:p>
          <a:p>
            <a:pPr algn="ctr"/>
            <a:r>
              <a:rPr lang="ru-RU" sz="2800" dirty="0" smtClean="0">
                <a:solidFill>
                  <a:srgbClr val="000066"/>
                </a:solidFill>
                <a:latin typeface="a_AlbionicTitulBrk" pitchFamily="34" charset="-52"/>
              </a:rPr>
              <a:t> </a:t>
            </a:r>
            <a:r>
              <a:rPr lang="ru-RU" sz="2400" dirty="0" smtClean="0">
                <a:solidFill>
                  <a:srgbClr val="000066"/>
                </a:solidFill>
                <a:latin typeface="a_AlbionicTitulBrk"/>
              </a:rPr>
              <a:t>муниципальное</a:t>
            </a:r>
            <a:r>
              <a:rPr lang="ru-RU" sz="2400" dirty="0" smtClean="0">
                <a:solidFill>
                  <a:srgbClr val="000066"/>
                </a:solidFill>
                <a:latin typeface="a_AlbionicTitulBrk" pitchFamily="34" charset="-52"/>
              </a:rPr>
              <a:t> бюджетное дошкольное образовательное учреждение детский сад 39 муниципального образования Тимашевский район </a:t>
            </a:r>
          </a:p>
          <a:p>
            <a:pPr algn="ctr"/>
            <a:endParaRPr lang="ru-RU" sz="2400" dirty="0">
              <a:solidFill>
                <a:srgbClr val="000066"/>
              </a:solidFill>
              <a:latin typeface="a_AlbionicTitulBrk" pitchFamily="34" charset="-52"/>
            </a:endParaRPr>
          </a:p>
        </p:txBody>
      </p:sp>
      <p:pic>
        <p:nvPicPr>
          <p:cNvPr id="1029" name="Picture 5" descr="C:\Users\111\Desktop\для оформления лагерь\сборник анимашек\0996945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2593640" cy="3705200"/>
          </a:xfrm>
          <a:prstGeom prst="rect">
            <a:avLst/>
          </a:prstGeom>
          <a:noFill/>
        </p:spPr>
      </p:pic>
      <p:pic>
        <p:nvPicPr>
          <p:cNvPr id="2" name="Picture 2" descr="C:\Users\39\Downloads\IMG-20250228-WA0086.jpg"/>
          <p:cNvPicPr>
            <a:picLocks noChangeAspect="1" noChangeArrowheads="1"/>
          </p:cNvPicPr>
          <p:nvPr/>
        </p:nvPicPr>
        <p:blipFill>
          <a:blip r:embed="rId4"/>
          <a:srcRect l="5000"/>
          <a:stretch>
            <a:fillRect/>
          </a:stretch>
        </p:blipFill>
        <p:spPr bwMode="auto">
          <a:xfrm>
            <a:off x="2285984" y="2571744"/>
            <a:ext cx="6143668" cy="3849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11\AppData\Local\Temp\Rar$DI02.585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7" name="Рисунок 6" descr="C:\Users\39\AppData\Local\Temp\Rar$DIa0.246\100046052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71480"/>
            <a:ext cx="371477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39\AppData\Local\Temp\Rar$DIa0.557\1000460521.jpg"/>
          <p:cNvPicPr/>
          <p:nvPr/>
        </p:nvPicPr>
        <p:blipFill>
          <a:blip r:embed="rId4"/>
          <a:srcRect t="3205" r="15179"/>
          <a:stretch>
            <a:fillRect/>
          </a:stretch>
        </p:blipFill>
        <p:spPr bwMode="auto">
          <a:xfrm>
            <a:off x="4786314" y="571480"/>
            <a:ext cx="385765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39\AppData\Local\Temp\Rar$DIa0.992\1000460517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500438"/>
            <a:ext cx="371477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39\Desktop\Фото\1000458697.jpg"/>
          <p:cNvPicPr/>
          <p:nvPr/>
        </p:nvPicPr>
        <p:blipFill>
          <a:blip r:embed="rId6"/>
          <a:srcRect t="11325" r="5719" b="16453"/>
          <a:stretch>
            <a:fillRect/>
          </a:stretch>
        </p:blipFill>
        <p:spPr bwMode="auto">
          <a:xfrm>
            <a:off x="4786314" y="3500438"/>
            <a:ext cx="392909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11\AppData\Local\Temp\Rar$DI02.585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4" y="571480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_AlbionicTitulBrk"/>
              </a:rPr>
              <a:t>Проводим с родителями совместные мероприятия: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_AlbionicTitulBrk"/>
            </a:endParaRPr>
          </a:p>
        </p:txBody>
      </p:sp>
      <p:pic>
        <p:nvPicPr>
          <p:cNvPr id="9" name="Рисунок 8" descr="C:\Users\39\Desktop\Фото\1000455842.jpg"/>
          <p:cNvPicPr/>
          <p:nvPr/>
        </p:nvPicPr>
        <p:blipFill>
          <a:blip r:embed="rId3" cstate="print"/>
          <a:srcRect l="3207" b="24786"/>
          <a:stretch>
            <a:fillRect/>
          </a:stretch>
        </p:blipFill>
        <p:spPr bwMode="auto">
          <a:xfrm>
            <a:off x="785786" y="1214422"/>
            <a:ext cx="350046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39\AppData\Local\Temp\Rar$DIa0.347\IMG-20250228-WA0078.jpg"/>
          <p:cNvPicPr/>
          <p:nvPr/>
        </p:nvPicPr>
        <p:blipFill>
          <a:blip r:embed="rId4"/>
          <a:srcRect t="25841"/>
          <a:stretch>
            <a:fillRect/>
          </a:stretch>
        </p:blipFill>
        <p:spPr bwMode="auto">
          <a:xfrm>
            <a:off x="4857752" y="1214422"/>
            <a:ext cx="32147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39\AppData\Local\Temp\Rar$DIa0.181\1000460557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714752"/>
            <a:ext cx="350046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39\AppData\Local\Temp\Rar$DIa0.774\1000460547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3714752"/>
            <a:ext cx="35719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11\AppData\Local\Temp\Rar$DI02.585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1472" y="428604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_AlbionicTitulBrk"/>
              </a:rPr>
              <a:t>Проводим в детском саду методические объединения: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_AlbionicTitulBrk"/>
            </a:endParaRPr>
          </a:p>
        </p:txBody>
      </p:sp>
      <p:pic>
        <p:nvPicPr>
          <p:cNvPr id="11" name="Рисунок 10" descr="C:\Users\39\AppData\Local\Temp\Rar$DIa0.648\1000460579.jpg"/>
          <p:cNvPicPr/>
          <p:nvPr/>
        </p:nvPicPr>
        <p:blipFill>
          <a:blip r:embed="rId3"/>
          <a:srcRect t="23432" b="17272"/>
          <a:stretch>
            <a:fillRect/>
          </a:stretch>
        </p:blipFill>
        <p:spPr bwMode="auto">
          <a:xfrm>
            <a:off x="857224" y="928670"/>
            <a:ext cx="35719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39\Downloads\IMG-20250228-WA0079.jpg"/>
          <p:cNvPicPr/>
          <p:nvPr/>
        </p:nvPicPr>
        <p:blipFill>
          <a:blip r:embed="rId4"/>
          <a:srcRect r="9302"/>
          <a:stretch>
            <a:fillRect/>
          </a:stretch>
        </p:blipFill>
        <p:spPr bwMode="auto">
          <a:xfrm>
            <a:off x="3071802" y="3643314"/>
            <a:ext cx="371477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39\Downloads\IMG-20250228-WA0080.jpg"/>
          <p:cNvPicPr/>
          <p:nvPr/>
        </p:nvPicPr>
        <p:blipFill>
          <a:blip r:embed="rId5"/>
          <a:srcRect l="10345" t="7471" r="3448"/>
          <a:stretch>
            <a:fillRect/>
          </a:stretch>
        </p:blipFill>
        <p:spPr bwMode="auto">
          <a:xfrm>
            <a:off x="4643438" y="928670"/>
            <a:ext cx="35719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11\AppData\Local\Temp\Rar$DI02.585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1472" y="428604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_AlbionicTitulBrk"/>
              </a:rPr>
              <a:t>Пополняем свои знания на семинарах института развития образования Краснодарского края: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_AlbionicTitulBrk"/>
            </a:endParaRPr>
          </a:p>
        </p:txBody>
      </p:sp>
      <p:pic>
        <p:nvPicPr>
          <p:cNvPr id="6" name="Рисунок 5" descr="C:\Users\39\AppData\Local\Temp\Rar$DIa0.141\1000460537.jpg"/>
          <p:cNvPicPr/>
          <p:nvPr/>
        </p:nvPicPr>
        <p:blipFill>
          <a:blip r:embed="rId3"/>
          <a:srcRect l="9934" r="12804"/>
          <a:stretch>
            <a:fillRect/>
          </a:stretch>
        </p:blipFill>
        <p:spPr bwMode="auto">
          <a:xfrm>
            <a:off x="1000100" y="1357298"/>
            <a:ext cx="350046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39\AppData\Local\Temp\Rar$DIa0.812\1000460535.jpg"/>
          <p:cNvPicPr/>
          <p:nvPr/>
        </p:nvPicPr>
        <p:blipFill>
          <a:blip r:embed="rId4"/>
          <a:srcRect t="11425" b="12687"/>
          <a:stretch>
            <a:fillRect/>
          </a:stretch>
        </p:blipFill>
        <p:spPr bwMode="auto">
          <a:xfrm>
            <a:off x="4857752" y="2714620"/>
            <a:ext cx="357190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11\AppData\Local\Temp\Rar$DI02.585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1472" y="428604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_AlbionicTitulBrk"/>
              </a:rPr>
              <a:t>Шествуем ветеранов (бывших работников детского сада)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_AlbionicTitulBrk"/>
            </a:endParaRPr>
          </a:p>
        </p:txBody>
      </p:sp>
      <p:pic>
        <p:nvPicPr>
          <p:cNvPr id="8" name="Рисунок 7" descr="C:\Users\39\Desktop\Фото\1000443580.jpg"/>
          <p:cNvPicPr/>
          <p:nvPr/>
        </p:nvPicPr>
        <p:blipFill>
          <a:blip r:embed="rId3"/>
          <a:srcRect t="7457" b="24466"/>
          <a:stretch>
            <a:fillRect/>
          </a:stretch>
        </p:blipFill>
        <p:spPr bwMode="auto">
          <a:xfrm>
            <a:off x="714348" y="928670"/>
            <a:ext cx="378621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39\Desktop\Фото\1000443577.jpg"/>
          <p:cNvPicPr/>
          <p:nvPr/>
        </p:nvPicPr>
        <p:blipFill>
          <a:blip r:embed="rId4"/>
          <a:srcRect l="10903" t="33974" r="17584" b="6197"/>
          <a:stretch>
            <a:fillRect/>
          </a:stretch>
        </p:blipFill>
        <p:spPr bwMode="auto">
          <a:xfrm>
            <a:off x="4857752" y="3714752"/>
            <a:ext cx="3643338" cy="288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39\Desktop\Фото\1000443568.jpg"/>
          <p:cNvPicPr/>
          <p:nvPr/>
        </p:nvPicPr>
        <p:blipFill>
          <a:blip r:embed="rId5"/>
          <a:srcRect l="10648" t="5373" r="14352" b="8319"/>
          <a:stretch>
            <a:fillRect/>
          </a:stretch>
        </p:blipFill>
        <p:spPr bwMode="auto">
          <a:xfrm>
            <a:off x="5572132" y="857232"/>
            <a:ext cx="192882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11\AppData\Local\Temp\Rar$DI02.585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1472" y="428604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_AlbionicTitulBrk"/>
              </a:rPr>
              <a:t>Наши награды: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a_AlbionicTitulBrk"/>
            </a:endParaRPr>
          </a:p>
        </p:txBody>
      </p:sp>
      <p:pic>
        <p:nvPicPr>
          <p:cNvPr id="7" name="Рисунок 6" descr="C:\Users\39\AppData\Local\Temp\Rar$DIa0.212\c8d22c43-d3d6-487e-b235-9aff5cd49596-1_all_435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14422"/>
            <a:ext cx="257176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39\AppData\Local\Temp\Rar$DIa0.141\10004636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142984"/>
            <a:ext cx="242889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39\AppData\Local\Temp\Rar$DIa0.571\100046364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3429000"/>
            <a:ext cx="25717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39\AppData\Local\Temp\Rar$DIa0.008\100046364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1142984"/>
            <a:ext cx="271464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39\AppData\Local\Temp\Rar$DIa1.212\100046364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3429000"/>
            <a:ext cx="235745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11\AppData\Local\Temp\Rar$DI02.585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215370" cy="6172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11\AppData\Local\Temp\Rar$DI02.585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00298" y="642918"/>
            <a:ext cx="3248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_AlbionicTitulBrk"/>
              </a:rPr>
              <a:t>История детского сада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_AlbionicTitulBrk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500430" y="1357298"/>
            <a:ext cx="564357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Georgia" pitchFamily="18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Georgia" pitchFamily="18" charset="0"/>
                <a:cs typeface="Arial" pitchFamily="34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Georgia" pitchFamily="18" charset="0"/>
                <a:cs typeface="Arial" pitchFamily="34" charset="0"/>
              </a:rPr>
              <a:t>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_AlbionicTitulBrk"/>
                <a:cs typeface="Arial" pitchFamily="34" charset="0"/>
              </a:rPr>
              <a:t>Детский сад № 39 (первоначально ясли-сад)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_AlbionicTitulBrk"/>
                <a:cs typeface="Arial" pitchFamily="34" charset="0"/>
              </a:rPr>
              <a:t>открыл свои двери для детворы в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_AlbionicTitulBrk"/>
                <a:cs typeface="Arial" pitchFamily="34" charset="0"/>
              </a:rPr>
              <a:t>1973 году. 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_AlbionicTitulBrk"/>
                <a:cs typeface="Arial" pitchFamily="34" charset="0"/>
              </a:rPr>
              <a:t>Расчитан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_AlbionicTitulBrk"/>
                <a:cs typeface="Arial" pitchFamily="34" charset="0"/>
              </a:rPr>
              <a:t> он был на 110 мест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_AlbionicTitulBrk"/>
                <a:cs typeface="Arial" pitchFamily="34" charset="0"/>
              </a:rPr>
              <a:t>и принадлежал колхозу им. Калинина.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_AlbionicTitulBrk"/>
              </a:rPr>
              <a:t>Функционировало 6 групп, одна из них была круглосуточной.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a_AlbionicTitulBrk"/>
            </a:endParaRPr>
          </a:p>
        </p:txBody>
      </p:sp>
      <p:pic>
        <p:nvPicPr>
          <p:cNvPr id="13314" name="Picture 2" descr="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357298"/>
            <a:ext cx="2857500" cy="2066925"/>
          </a:xfrm>
          <a:prstGeom prst="rect">
            <a:avLst/>
          </a:prstGeom>
          <a:noFill/>
        </p:spPr>
      </p:pic>
      <p:pic>
        <p:nvPicPr>
          <p:cNvPr id="13315" name="Picture 3" descr="C:\Users\39\Desktop\Фото\1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714752"/>
            <a:ext cx="3583973" cy="2376482"/>
          </a:xfrm>
          <a:prstGeom prst="rect">
            <a:avLst/>
          </a:prstGeom>
          <a:noFill/>
        </p:spPr>
      </p:pic>
      <p:pic>
        <p:nvPicPr>
          <p:cNvPr id="13316" name="Picture 4" descr="C:\Users\39\Desktop\Фото\1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696802"/>
            <a:ext cx="3357586" cy="2423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11\AppData\Local\Temp\Rar$DI02.585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83568" y="332656"/>
            <a:ext cx="7920880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_AlbionicTitulBrk"/>
                <a:cs typeface="Arial" pitchFamily="34" charset="0"/>
              </a:rPr>
              <a:t>Детский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_AlbionicTitulBrk"/>
                <a:cs typeface="Arial" pitchFamily="34" charset="0"/>
              </a:rPr>
              <a:t> сад сегодня: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baseline="0" dirty="0" smtClean="0">
                <a:solidFill>
                  <a:schemeClr val="tx2">
                    <a:lumMod val="50000"/>
                  </a:schemeClr>
                </a:solidFill>
                <a:latin typeface="a_AlbionicTitulBrk"/>
                <a:cs typeface="Arial" pitchFamily="34" charset="0"/>
              </a:rPr>
              <a:t> </a:t>
            </a:r>
            <a:r>
              <a:rPr lang="ru-RU" sz="2400" baseline="0" dirty="0" smtClean="0">
                <a:solidFill>
                  <a:schemeClr val="tx2">
                    <a:lumMod val="50000"/>
                  </a:schemeClr>
                </a:solidFill>
                <a:latin typeface="a_AlbionicTitulBrk"/>
                <a:cs typeface="Arial" pitchFamily="34" charset="0"/>
              </a:rPr>
              <a:t>4 группы общеразвивающей направленности</a:t>
            </a:r>
            <a:r>
              <a:rPr lang="en-US" sz="2400" baseline="0" dirty="0" smtClean="0">
                <a:solidFill>
                  <a:schemeClr val="tx2">
                    <a:lumMod val="50000"/>
                  </a:schemeClr>
                </a:solidFill>
                <a:latin typeface="a_AlbionicTitulBrk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_AlbionicTitulBrk"/>
                <a:cs typeface="Arial" pitchFamily="34" charset="0"/>
              </a:rPr>
              <a:t>и 105 воспитанников</a:t>
            </a:r>
            <a:r>
              <a:rPr lang="ru-RU" sz="2400" baseline="0" dirty="0" smtClean="0">
                <a:solidFill>
                  <a:schemeClr val="tx2">
                    <a:lumMod val="50000"/>
                  </a:schemeClr>
                </a:solidFill>
                <a:latin typeface="a_AlbionicTitulBrk"/>
                <a:cs typeface="Arial" pitchFamily="34" charset="0"/>
              </a:rPr>
              <a:t>;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_AlbionicTitulBrk"/>
                <a:cs typeface="Arial" pitchFamily="34" charset="0"/>
              </a:rPr>
              <a:t>4 прогулочных площадки с современным оборудованием;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baseline="0" dirty="0" smtClean="0">
                <a:solidFill>
                  <a:schemeClr val="tx2">
                    <a:lumMod val="50000"/>
                  </a:schemeClr>
                </a:solidFill>
                <a:latin typeface="a_AlbionicTitulBrk"/>
                <a:cs typeface="Arial" pitchFamily="34" charset="0"/>
              </a:rPr>
              <a:t>Футбольная площадка;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baseline="0" dirty="0" smtClean="0">
                <a:solidFill>
                  <a:schemeClr val="tx2">
                    <a:lumMod val="50000"/>
                  </a:schemeClr>
                </a:solidFill>
                <a:latin typeface="a_AlbionicTitulBrk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_AlbionicTitulBrk"/>
                <a:cs typeface="Arial" pitchFamily="34" charset="0"/>
              </a:rPr>
              <a:t>В</a:t>
            </a:r>
            <a:r>
              <a:rPr lang="ru-RU" sz="2400" baseline="0" dirty="0" smtClean="0">
                <a:solidFill>
                  <a:schemeClr val="tx2">
                    <a:lumMod val="50000"/>
                  </a:schemeClr>
                </a:solidFill>
                <a:latin typeface="a_AlbionicTitulBrk"/>
                <a:cs typeface="Arial" pitchFamily="34" charset="0"/>
              </a:rPr>
              <a:t>олейбольная площадка;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_AlbionicTitulBrk"/>
                <a:cs typeface="Arial" pitchFamily="34" charset="0"/>
              </a:rPr>
              <a:t>Площадка со спортивным оборудованием;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_AlbionicTitulBrk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a_AlbionicTitulBrk"/>
                <a:cs typeface="Arial" pitchFamily="34" charset="0"/>
              </a:rPr>
              <a:t>Метеоплощадка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_AlbionicTitulBrk"/>
                <a:cs typeface="Arial" pitchFamily="34" charset="0"/>
              </a:rPr>
              <a:t>;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baseline="0" dirty="0" smtClean="0">
                <a:solidFill>
                  <a:schemeClr val="tx2">
                    <a:lumMod val="50000"/>
                  </a:schemeClr>
                </a:solidFill>
                <a:latin typeface="a_AlbionicTitulBrk"/>
                <a:cs typeface="Arial" pitchFamily="34" charset="0"/>
              </a:rPr>
              <a:t>Экологическая тропа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a_AlbionicTitulBrk"/>
                <a:cs typeface="Arial" pitchFamily="34" charset="0"/>
              </a:rPr>
              <a:t>Фитоклумба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_AlbionicTitulBrk"/>
                <a:cs typeface="Arial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_AlbionicTitulBrk"/>
                <a:cs typeface="Arial" pitchFamily="34" charset="0"/>
              </a:rPr>
              <a:t>Кубанское подворье </a:t>
            </a:r>
            <a:endParaRPr lang="ru-RU" sz="2400" baseline="0" dirty="0" smtClean="0">
              <a:solidFill>
                <a:schemeClr val="tx2">
                  <a:lumMod val="50000"/>
                </a:schemeClr>
              </a:solidFill>
              <a:latin typeface="a_AlbionicTitulBrk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_AlbionicTitulBrk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11\AppData\Local\Temp\Rar$DI02.585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1266" name="Picture 2" descr="https://sun9-62.userapi.com/s/v1/ig2/Dmqnkd9Vm4W1rIqEbHryvbwrX0kbaQ5KzPrsEClCFlLlsPgqKln8ZkP9nl6KlBpfv7gmoqLm-AoC1kRczNFSkdSg.jpg?quality=95&amp;as=32x43,48x64,72x96,108x144,160x213,240x320,360x480,480x640,540x720,640x853,720x960,960x1280&amp;from=bu&amp;u=rLW1pKrWG9naRzDjqOqwOvXVp_wJ6KMRVZWhr0kt59A&amp;cs=605x807"/>
          <p:cNvPicPr>
            <a:picLocks noChangeAspect="1" noChangeArrowheads="1"/>
          </p:cNvPicPr>
          <p:nvPr/>
        </p:nvPicPr>
        <p:blipFill>
          <a:blip r:embed="rId3"/>
          <a:srcRect l="16198" t="32102" r="13489" b="27452"/>
          <a:stretch>
            <a:fillRect/>
          </a:stretch>
        </p:blipFill>
        <p:spPr bwMode="auto">
          <a:xfrm>
            <a:off x="714348" y="571480"/>
            <a:ext cx="3000396" cy="2300304"/>
          </a:xfrm>
          <a:prstGeom prst="rect">
            <a:avLst/>
          </a:prstGeom>
          <a:noFill/>
        </p:spPr>
      </p:pic>
      <p:pic>
        <p:nvPicPr>
          <p:cNvPr id="11268" name="Picture 4" descr="https://sun9-59.userapi.com/s/v1/ig2/v2sQIfT1FKvVdIsPZnB2kjY2vxnXffPEBf-Yqx06UMPS0JZHr0-nGTw34yJDlp-uazdjaTS_e_4yhrGD2gnv5vyg.jpg?quality=95&amp;as=32x43,48x64,72x96,108x144,160x213,240x320,360x480,480x640,540x720,640x853,720x960,960x1280&amp;from=bu&amp;u=OQR2jiVvlbAaE2adABRU6t24y1nqElSU6J638OncvV8&amp;cs=605x807"/>
          <p:cNvPicPr>
            <a:picLocks noChangeAspect="1" noChangeArrowheads="1"/>
          </p:cNvPicPr>
          <p:nvPr/>
        </p:nvPicPr>
        <p:blipFill>
          <a:blip r:embed="rId4" cstate="print"/>
          <a:srcRect b="26817"/>
          <a:stretch>
            <a:fillRect/>
          </a:stretch>
        </p:blipFill>
        <p:spPr bwMode="auto">
          <a:xfrm>
            <a:off x="3643306" y="571480"/>
            <a:ext cx="2357454" cy="2299444"/>
          </a:xfrm>
          <a:prstGeom prst="rect">
            <a:avLst/>
          </a:prstGeom>
          <a:noFill/>
        </p:spPr>
      </p:pic>
      <p:pic>
        <p:nvPicPr>
          <p:cNvPr id="5" name="Рисунок 4" descr="C:\Users\39\AppData\Local\Temp\Rar$DIa0.371\1000463138.jpg"/>
          <p:cNvPicPr/>
          <p:nvPr/>
        </p:nvPicPr>
        <p:blipFill>
          <a:blip r:embed="rId5" cstate="print"/>
          <a:srcRect t="30213"/>
          <a:stretch>
            <a:fillRect/>
          </a:stretch>
        </p:blipFill>
        <p:spPr bwMode="auto">
          <a:xfrm>
            <a:off x="785786" y="3071810"/>
            <a:ext cx="35719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39\AppData\Local\Temp\Rar$DIa0.973\1000463140.jpg"/>
          <p:cNvPicPr/>
          <p:nvPr/>
        </p:nvPicPr>
        <p:blipFill>
          <a:blip r:embed="rId6" cstate="print"/>
          <a:srcRect t="21915" r="9567" b="11702"/>
          <a:stretch>
            <a:fillRect/>
          </a:stretch>
        </p:blipFill>
        <p:spPr bwMode="auto">
          <a:xfrm>
            <a:off x="6000760" y="571480"/>
            <a:ext cx="278608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39\AppData\Local\Temp\Rar$DIa0.923\1000463143.jpg"/>
          <p:cNvPicPr/>
          <p:nvPr/>
        </p:nvPicPr>
        <p:blipFill>
          <a:blip r:embed="rId7" cstate="print"/>
          <a:srcRect l="16676" t="25319" r="4276" b="23404"/>
          <a:stretch>
            <a:fillRect/>
          </a:stretch>
        </p:blipFill>
        <p:spPr bwMode="auto">
          <a:xfrm>
            <a:off x="4572000" y="3071810"/>
            <a:ext cx="414340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11\AppData\Local\Temp\Rar$DI02.585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332657"/>
            <a:ext cx="835824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a_AlbionicTitulBrk" pitchFamily="34" charset="-52"/>
              </a:rPr>
              <a:t>В группах детского сада развивающая предметно-пространственная среда соответствует требованиям ФГОС ДО и ФОП ДО;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a_AlbionicTitulBrk" pitchFamily="34" charset="-52"/>
              </a:rPr>
              <a:t>В помещении детского сада имеется уголок кубанского быта;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a_AlbionicTitulBrk" pitchFamily="34" charset="-52"/>
              </a:rPr>
              <a:t>Уголок ПДД;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a_AlbionicTitulBrk" pitchFamily="34" charset="-52"/>
              </a:rPr>
              <a:t>Уголок «</a:t>
            </a:r>
            <a:r>
              <a:rPr lang="ru-RU" sz="2400" dirty="0" err="1" smtClean="0">
                <a:solidFill>
                  <a:srgbClr val="002060"/>
                </a:solidFill>
                <a:latin typeface="a_AlbionicTitulBrk" pitchFamily="34" charset="-52"/>
              </a:rPr>
              <a:t>Эколята-дошколята</a:t>
            </a:r>
            <a:r>
              <a:rPr lang="ru-RU" sz="2400" dirty="0" smtClean="0">
                <a:solidFill>
                  <a:srgbClr val="002060"/>
                </a:solidFill>
                <a:latin typeface="a_AlbionicTitulBrk" pitchFamily="34" charset="-52"/>
              </a:rPr>
              <a:t> – Защитники природы»</a:t>
            </a:r>
          </a:p>
          <a:p>
            <a:pPr algn="just">
              <a:buFont typeface="Wingdings" pitchFamily="2" charset="2"/>
              <a:buChar char="ü"/>
            </a:pPr>
            <a:endParaRPr lang="ru-RU" sz="2400" dirty="0" smtClean="0">
              <a:solidFill>
                <a:srgbClr val="002060"/>
              </a:solidFill>
              <a:latin typeface="a_AlbionicTitulBrk" pitchFamily="34" charset="-52"/>
            </a:endParaRPr>
          </a:p>
          <a:p>
            <a:pPr algn="just">
              <a:buFont typeface="Wingdings" pitchFamily="2" charset="2"/>
              <a:buChar char="ü"/>
            </a:pPr>
            <a:endParaRPr lang="ru-RU" sz="2400" dirty="0" smtClean="0">
              <a:solidFill>
                <a:srgbClr val="002060"/>
              </a:solidFill>
              <a:latin typeface="a_AlbionicTitulBrk" pitchFamily="34" charset="-52"/>
            </a:endParaRPr>
          </a:p>
          <a:p>
            <a:pPr algn="just"/>
            <a:endParaRPr lang="ru-RU" sz="2800" dirty="0">
              <a:solidFill>
                <a:srgbClr val="002060"/>
              </a:solidFill>
              <a:latin typeface="a_AlbionicTitulBrk" pitchFamily="34" charset="-52"/>
            </a:endParaRPr>
          </a:p>
        </p:txBody>
      </p:sp>
      <p:pic>
        <p:nvPicPr>
          <p:cNvPr id="17" name="Рисунок 16" descr="C:\Users\39\AppData\Local\Temp\Rar$DIa0.207\IMG_20250228_1604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071811"/>
            <a:ext cx="300039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39\AppData\Local\Temp\Rar$DIa0.459\IMG_20250228_160357.jpg"/>
          <p:cNvPicPr/>
          <p:nvPr/>
        </p:nvPicPr>
        <p:blipFill>
          <a:blip r:embed="rId4" cstate="print"/>
          <a:srcRect r="15189"/>
          <a:stretch>
            <a:fillRect/>
          </a:stretch>
        </p:blipFill>
        <p:spPr bwMode="auto">
          <a:xfrm>
            <a:off x="3857620" y="3071810"/>
            <a:ext cx="242889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39\AppData\Local\Temp\Rar$DIa0.873\IMG_20250228_160341.jpg"/>
          <p:cNvPicPr/>
          <p:nvPr/>
        </p:nvPicPr>
        <p:blipFill>
          <a:blip r:embed="rId5" cstate="print"/>
          <a:srcRect t="15713" b="3816"/>
          <a:stretch>
            <a:fillRect/>
          </a:stretch>
        </p:blipFill>
        <p:spPr bwMode="auto">
          <a:xfrm>
            <a:off x="6429388" y="3071810"/>
            <a:ext cx="2143140" cy="238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11\AppData\Local\Temp\Rar$DI02.585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8440" name="Picture 8" descr="C:\Users\111\Desktop\для оформления лагерь\сборник анимашек\1457136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52320" y="548680"/>
            <a:ext cx="1427502" cy="2088232"/>
          </a:xfrm>
          <a:prstGeom prst="rect">
            <a:avLst/>
          </a:prstGeom>
          <a:noFill/>
        </p:spPr>
      </p:pic>
      <p:pic>
        <p:nvPicPr>
          <p:cNvPr id="11" name="Рисунок 10" descr="C:\Users\39\AppData\Local\Temp\Rar$DIa0.748\IMG_20250228_1602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785794"/>
            <a:ext cx="428628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29256" y="1500174"/>
            <a:ext cx="2428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Наш детский сад активно занимается экологическим воспитанием дошкольников. Воспитанники подготовительной группы вступили в ряды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эколят-дошколят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и участвуют в различных акциях по защите природы.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11\AppData\Local\Temp\Rar$DI02.585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7192" y="500042"/>
            <a:ext cx="82868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_AlbionicTitulBrk"/>
              </a:rPr>
              <a:t>В детском саду работают:</a:t>
            </a:r>
          </a:p>
          <a:p>
            <a:pPr algn="ctr"/>
            <a:endParaRPr lang="ru-RU" sz="2800" dirty="0" smtClean="0">
              <a:solidFill>
                <a:schemeClr val="tx2">
                  <a:lumMod val="75000"/>
                </a:schemeClr>
              </a:solidFill>
              <a:latin typeface="a_AlbionicTitulBrk"/>
            </a:endParaRP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_AlbionicTitulBrk"/>
              </a:rPr>
              <a:t>- заведующий;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_AlbionicTitulBrk"/>
              </a:rPr>
              <a:t>-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_AlbionicTitulBrk"/>
              </a:rPr>
              <a:t>старший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_AlbionicTitulBrk"/>
              </a:rPr>
              <a:t>воспитатель;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_AlbionicTitulBrk"/>
              </a:rPr>
              <a:t>7 педагогических работников, из них 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_AlbionicTitulBrk"/>
              </a:rPr>
              <a:t>5 человек – первая квалификационная категория;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_AlbionicTitulBrk"/>
              </a:rPr>
              <a:t>педагог-психолог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_AlbionicTitulBrk"/>
              </a:rPr>
              <a:t>;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_AlbionicTitulBrk"/>
              </a:rPr>
              <a:t>Старшая медицинская сестра;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a_AlbionicTitulBrk"/>
            </a:endParaRP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_AlbionicTitulBrk"/>
              </a:rPr>
              <a:t>4 помощника воспитателя;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_AlbionicTitulBrk"/>
              </a:rPr>
              <a:t>2 повара, кладовщик;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_AlbionicTitulBrk"/>
              </a:rPr>
              <a:t>- рабочий по комплексному обслуживанию </a:t>
            </a: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a_AlbionicTitulBr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11\AppData\Local\Temp\Rar$DI02.585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4348" y="571480"/>
            <a:ext cx="80724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_AlbionicTitulBrk"/>
              </a:rPr>
              <a:t>В садике нашем мы словно живем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_AlbionicTitulBrk"/>
              </a:rPr>
              <a:t>Слушаем сказки, играем,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_AlbionicTitulBrk"/>
              </a:rPr>
              <a:t>Наш удивительный мир познаем,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_AlbionicTitulBrk"/>
              </a:rPr>
              <a:t>Добрые книжки читаем!</a:t>
            </a:r>
          </a:p>
          <a:p>
            <a:pPr algn="ctr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a_AlbionicTitulBrk"/>
            </a:endParaRPr>
          </a:p>
          <a:p>
            <a:pPr algn="ctr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a_AlbionicTitulBrk"/>
            </a:endParaRPr>
          </a:p>
          <a:p>
            <a:pPr algn="ctr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a_AlbionicTitulBrk"/>
            </a:endParaRPr>
          </a:p>
          <a:p>
            <a:pPr algn="ctr"/>
            <a:endParaRPr lang="ru-RU" sz="2000" dirty="0">
              <a:solidFill>
                <a:schemeClr val="tx2">
                  <a:lumMod val="75000"/>
                </a:schemeClr>
              </a:solidFill>
              <a:latin typeface="a_AlbionicTitulBrk"/>
            </a:endParaRPr>
          </a:p>
        </p:txBody>
      </p:sp>
      <p:pic>
        <p:nvPicPr>
          <p:cNvPr id="9" name="Рисунок 8" descr="C:\Users\39\AppData\Local\Temp\Rar$DIa0.539\100046056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214554"/>
            <a:ext cx="364333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39\AppData\Local\Temp\Rar$DIa0.904\100046054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214554"/>
            <a:ext cx="400052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11\AppData\Local\Temp\Rar$DI02.585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7" name="Рисунок 6" descr="C:\Users\39\AppData\Local\Temp\Rar$DIa0.805\1000460541.jpg"/>
          <p:cNvPicPr/>
          <p:nvPr/>
        </p:nvPicPr>
        <p:blipFill>
          <a:blip r:embed="rId3"/>
          <a:srcRect l="5131" t="23718" b="9829"/>
          <a:stretch>
            <a:fillRect/>
          </a:stretch>
        </p:blipFill>
        <p:spPr bwMode="auto">
          <a:xfrm>
            <a:off x="928662" y="714356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39\AppData\Local\Temp\Rar$DIa0.142\100046053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642918"/>
            <a:ext cx="364333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39\AppData\Local\Temp\Rar$DIa0.366\100046053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857223" y="3571876"/>
            <a:ext cx="35719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39\AppData\Local\Temp\Rar$DIa0.735\100046052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3571876"/>
            <a:ext cx="364333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217</Words>
  <Application>Microsoft Office PowerPoint</Application>
  <PresentationFormat>Экран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Admin</cp:lastModifiedBy>
  <cp:revision>42</cp:revision>
  <dcterms:created xsi:type="dcterms:W3CDTF">2016-04-23T13:36:26Z</dcterms:created>
  <dcterms:modified xsi:type="dcterms:W3CDTF">2025-03-04T11:29:21Z</dcterms:modified>
</cp:coreProperties>
</file>