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</p:sldMasterIdLst>
  <p:sldIdLst>
    <p:sldId id="256" r:id="rId2"/>
    <p:sldId id="287" r:id="rId3"/>
    <p:sldId id="288" r:id="rId4"/>
    <p:sldId id="283" r:id="rId5"/>
    <p:sldId id="284" r:id="rId6"/>
    <p:sldId id="285" r:id="rId7"/>
    <p:sldId id="286" r:id="rId8"/>
    <p:sldId id="289" r:id="rId9"/>
    <p:sldId id="28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1014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7302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451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44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0565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1827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988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24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50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563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953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070EDB98-031A-4DB3-AA8B-A8407F453FDF}" type="datetimeFigureOut">
              <a:rPr lang="ru-RU" smtClean="0"/>
              <a:pPr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1FBEDDE0-AE0E-489C-BDB1-DA205729F8D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4605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65994" y="470264"/>
            <a:ext cx="7766936" cy="1528353"/>
          </a:xfrm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и результаты деятельности в части развития у детей социально-личностных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C:\Users\Админ\Downloads\20220804_14153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2592197" y="2299062"/>
            <a:ext cx="6714529" cy="4338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596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692331"/>
            <a:ext cx="9601196" cy="117565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Социально-личностное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развитие детей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Социальное </a:t>
            </a:r>
            <a:r>
              <a:rPr lang="ru-RU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это формирование отношения ребёнка к себе и окружающему, а также социальных мотивов, потребностей. Процесс социализации начинается в детстве и продолжается всю жизнь.</a:t>
            </a:r>
          </a:p>
          <a:p>
            <a:r>
              <a:rPr lang="ru-RU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Социальное развитие 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дошкольников – это усвоение ценностей, традиций и культуры общества, в котором детям предстоит жить. В процессе общения с взрослыми или сверстниками ребенок учится учитывать интересы окружающих людей и жить по определенным правилам и нормам поведения.</a:t>
            </a:r>
          </a:p>
          <a:p>
            <a:r>
              <a:rPr lang="ru-RU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Основными</a:t>
            </a:r>
            <a:r>
              <a:rPr lang="ru-RU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качества:</a:t>
            </a:r>
            <a:r>
              <a:rPr lang="ru-RU" u="sng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положительное отношение ребенка к себе; </a:t>
            </a:r>
          </a:p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положительное отношение к другим людям.</a:t>
            </a:r>
          </a:p>
        </p:txBody>
      </p:sp>
    </p:spTree>
    <p:extLst>
      <p:ext uri="{BB962C8B-B14F-4D97-AF65-F5344CB8AC3E}">
        <p14:creationId xmlns:p14="http://schemas.microsoft.com/office/powerpoint/2010/main" val="3983837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378824"/>
            <a:ext cx="9601196" cy="1558132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Задачи, которые решает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педагог-психолог </a:t>
            </a:r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детском саду:</a:t>
            </a:r>
            <a: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95402" y="1763486"/>
            <a:ext cx="9601196" cy="4214526"/>
          </a:xfrm>
        </p:spPr>
        <p:txBody>
          <a:bodyPr>
            <a:noAutofit/>
          </a:bodyPr>
          <a:lstStyle/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формирует у детей представление о себе, личностных качествах, развивает чувство самоуважения, собственного достоинства;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 </a:t>
            </a: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«прочитывать» эмоции в мимике, жестах, интонации речи, адекватно реагировать быть отзывчивыми, пожалеть обиженного, сопереживать и </a:t>
            </a:r>
            <a:r>
              <a:rPr lang="ru-RU" sz="1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т.д</a:t>
            </a: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обогащает представления дошкольников о людях, их взаимоотношениях, эмоциональных и физических состояниях;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помогает в формировании культуры общения с взрослыми и сверстниками, культуры поведения в общественных местах;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обогащает речь детей вежливыми речевыми оборотами;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помогает в освоении разных форм приветствия, прощания, выражения признательности, обращения с просьбой;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развивает умение элементарного контроля и </a:t>
            </a:r>
            <a:r>
              <a:rPr lang="ru-RU" sz="1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саморегуляции</a:t>
            </a:r>
            <a:r>
              <a:rPr lang="ru-RU" sz="1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своих действий, взаимоотношений с окружающими;</a:t>
            </a:r>
          </a:p>
          <a:p>
            <a:pPr marL="228600" lvl="0" indent="-228600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ru-RU" sz="1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учить конструктивным способам управления собственным поведением (снимать напряженность, избавляться от злости, раздражительности, разрешать конфликтные ситуации).</a:t>
            </a:r>
            <a:endParaRPr lang="ru-RU" sz="1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0890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Саморазвитие, самопознание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2620" y="1367743"/>
            <a:ext cx="3659995" cy="2744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4094" y="1331517"/>
            <a:ext cx="3568241" cy="2676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725" y="4289997"/>
            <a:ext cx="1796936" cy="2395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Логопед\Downloads\20250128_15410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67451" y="4548699"/>
            <a:ext cx="2573167" cy="152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/>
          <p:nvPr/>
        </p:nvPicPr>
        <p:blipFill rotWithShape="1">
          <a:blip r:embed="rId6"/>
          <a:srcRect l="22535" t="20681" r="45774" b="24751"/>
          <a:stretch/>
        </p:blipFill>
        <p:spPr>
          <a:xfrm>
            <a:off x="5000626" y="1579586"/>
            <a:ext cx="2053409" cy="2157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96230" y="4586679"/>
            <a:ext cx="2573168" cy="1448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/>
          <p:nvPr/>
        </p:nvPicPr>
        <p:blipFill rotWithShape="1">
          <a:blip r:embed="rId8"/>
          <a:srcRect l="12186" t="9236" r="28007" b="9954"/>
          <a:stretch/>
        </p:blipFill>
        <p:spPr bwMode="auto">
          <a:xfrm>
            <a:off x="8552329" y="4383741"/>
            <a:ext cx="2497423" cy="1988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63392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0321" y="639097"/>
            <a:ext cx="10675937" cy="97339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Деятельность со сверстниками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2"/>
          <a:srcRect l="8979" t="11288" r="25601" b="12519"/>
          <a:stretch/>
        </p:blipFill>
        <p:spPr bwMode="auto">
          <a:xfrm>
            <a:off x="8677836" y="1550196"/>
            <a:ext cx="3113984" cy="2232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3"/>
          <a:srcRect l="9460" t="10775" r="24960" b="8928"/>
          <a:stretch/>
        </p:blipFill>
        <p:spPr bwMode="auto">
          <a:xfrm>
            <a:off x="401029" y="1615147"/>
            <a:ext cx="3143611" cy="22571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4"/>
          <a:srcRect l="9300" t="9749" r="25120" b="8928"/>
          <a:stretch/>
        </p:blipFill>
        <p:spPr bwMode="auto">
          <a:xfrm>
            <a:off x="4677056" y="1523303"/>
            <a:ext cx="3068450" cy="2348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5"/>
          <a:srcRect l="23250" t="11032" r="39230" b="10723"/>
          <a:stretch/>
        </p:blipFill>
        <p:spPr bwMode="auto">
          <a:xfrm>
            <a:off x="9359152" y="3961948"/>
            <a:ext cx="2172261" cy="2782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6"/>
          <a:srcRect l="8548" t="11490" r="26862" b="13661"/>
          <a:stretch/>
        </p:blipFill>
        <p:spPr>
          <a:xfrm>
            <a:off x="4292834" y="3961948"/>
            <a:ext cx="3836894" cy="2779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/>
          <p:nvPr/>
        </p:nvPicPr>
        <p:blipFill rotWithShape="1">
          <a:blip r:embed="rId7"/>
          <a:srcRect l="8659" t="11288" r="25281" b="8928"/>
          <a:stretch/>
        </p:blipFill>
        <p:spPr bwMode="auto">
          <a:xfrm>
            <a:off x="513731" y="4280756"/>
            <a:ext cx="3030909" cy="2460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013923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Совместные мероприятия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28540" t="31298" r="37948" b="36378"/>
          <a:stretch/>
        </p:blipFill>
        <p:spPr bwMode="auto">
          <a:xfrm>
            <a:off x="4210283" y="1864660"/>
            <a:ext cx="3281082" cy="2214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Объект 7"/>
          <p:cNvPicPr>
            <a:picLocks noGrp="1"/>
          </p:cNvPicPr>
          <p:nvPr>
            <p:ph idx="1"/>
          </p:nvPr>
        </p:nvPicPr>
        <p:blipFill rotWithShape="1">
          <a:blip r:embed="rId3"/>
          <a:srcRect l="13033" t="14057" r="41635" b="39239"/>
          <a:stretch/>
        </p:blipFill>
        <p:spPr bwMode="auto">
          <a:xfrm>
            <a:off x="396095" y="1928740"/>
            <a:ext cx="3075954" cy="20618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4"/>
          <a:srcRect l="19882" t="22832" r="38589" b="32786"/>
          <a:stretch/>
        </p:blipFill>
        <p:spPr bwMode="auto">
          <a:xfrm>
            <a:off x="8292353" y="1952980"/>
            <a:ext cx="3119717" cy="2037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5"/>
          <a:srcRect l="9942" t="10775" r="26083" b="13032"/>
          <a:stretch/>
        </p:blipFill>
        <p:spPr bwMode="auto">
          <a:xfrm>
            <a:off x="396095" y="4303066"/>
            <a:ext cx="3013201" cy="2329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6"/>
          <a:srcRect l="11272" t="13903" r="27609" b="14144"/>
          <a:stretch/>
        </p:blipFill>
        <p:spPr>
          <a:xfrm>
            <a:off x="4114800" y="4220707"/>
            <a:ext cx="3472048" cy="2411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/>
          <p:nvPr/>
        </p:nvPicPr>
        <p:blipFill rotWithShape="1">
          <a:blip r:embed="rId7"/>
          <a:srcRect l="9248" t="12881" r="25408" b="10096"/>
          <a:stretch/>
        </p:blipFill>
        <p:spPr>
          <a:xfrm>
            <a:off x="8292353" y="4185687"/>
            <a:ext cx="3249704" cy="2411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94936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378824"/>
            <a:ext cx="9601196" cy="757645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Конкурсы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2"/>
          <a:srcRect l="9460" t="9236" r="24318" b="10211"/>
          <a:stretch/>
        </p:blipFill>
        <p:spPr bwMode="auto">
          <a:xfrm>
            <a:off x="161364" y="1199621"/>
            <a:ext cx="3502935" cy="2486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/>
          <p:nvPr/>
        </p:nvPicPr>
        <p:blipFill rotWithShape="1">
          <a:blip r:embed="rId3"/>
          <a:srcRect l="8499" t="11665" r="26005" b="20487"/>
          <a:stretch/>
        </p:blipFill>
        <p:spPr>
          <a:xfrm>
            <a:off x="8321624" y="1266231"/>
            <a:ext cx="3623701" cy="23141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/>
          <p:nvPr/>
        </p:nvPicPr>
        <p:blipFill rotWithShape="1">
          <a:blip r:embed="rId4"/>
          <a:srcRect l="23289" t="11246" r="40040" b="9074"/>
          <a:stretch/>
        </p:blipFill>
        <p:spPr>
          <a:xfrm>
            <a:off x="4064174" y="1663442"/>
            <a:ext cx="1910437" cy="24645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/>
          <p:nvPr/>
        </p:nvPicPr>
        <p:blipFill rotWithShape="1">
          <a:blip r:embed="rId5"/>
          <a:srcRect l="8952" t="10262" r="26308" b="10542"/>
          <a:stretch/>
        </p:blipFill>
        <p:spPr>
          <a:xfrm>
            <a:off x="161364" y="4005174"/>
            <a:ext cx="3647210" cy="2682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/>
          <p:nvPr/>
        </p:nvPicPr>
        <p:blipFill rotWithShape="1">
          <a:blip r:embed="rId6"/>
          <a:srcRect l="8819" t="11032" r="26083" b="8927"/>
          <a:stretch/>
        </p:blipFill>
        <p:spPr bwMode="auto">
          <a:xfrm>
            <a:off x="8429200" y="4005174"/>
            <a:ext cx="3516125" cy="2592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/>
          <p:cNvPicPr/>
          <p:nvPr/>
        </p:nvPicPr>
        <p:blipFill rotWithShape="1">
          <a:blip r:embed="rId7"/>
          <a:srcRect l="24211" t="12826" r="41956" b="9184"/>
          <a:stretch/>
        </p:blipFill>
        <p:spPr bwMode="auto">
          <a:xfrm>
            <a:off x="6275294" y="1676400"/>
            <a:ext cx="1721388" cy="2434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8"/>
          <a:srcRect l="5291" t="14366" r="24639" b="33299"/>
          <a:stretch/>
        </p:blipFill>
        <p:spPr bwMode="auto">
          <a:xfrm>
            <a:off x="4037674" y="4654922"/>
            <a:ext cx="4162425" cy="1943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35695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2" y="367553"/>
            <a:ext cx="9601196" cy="726141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Наши дипломы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400" y="1019313"/>
            <a:ext cx="4773537" cy="3580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30" y="4328620"/>
            <a:ext cx="3042443" cy="22818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56926" y="4020812"/>
            <a:ext cx="2249685" cy="2999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/>
          <p:nvPr/>
        </p:nvPicPr>
        <p:blipFill rotWithShape="1">
          <a:blip r:embed="rId5"/>
          <a:srcRect l="4810" t="21550" r="21913" b="15597"/>
          <a:stretch/>
        </p:blipFill>
        <p:spPr bwMode="auto">
          <a:xfrm>
            <a:off x="4201622" y="4724972"/>
            <a:ext cx="3921091" cy="2045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/>
          <p:nvPr/>
        </p:nvPicPr>
        <p:blipFill rotWithShape="1">
          <a:blip r:embed="rId6"/>
          <a:srcRect l="18279" t="13596" r="25922" b="32016"/>
          <a:stretch/>
        </p:blipFill>
        <p:spPr bwMode="auto">
          <a:xfrm>
            <a:off x="127659" y="1401871"/>
            <a:ext cx="3314700" cy="2019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7"/>
          <a:srcRect l="8498" t="12057" r="27365" b="27655"/>
          <a:stretch/>
        </p:blipFill>
        <p:spPr bwMode="auto">
          <a:xfrm>
            <a:off x="8735130" y="1499686"/>
            <a:ext cx="3293276" cy="1984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878729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20040"/>
            <a:ext cx="10728960" cy="863991"/>
          </a:xfrm>
          <a:solidFill>
            <a:schemeClr val="bg2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txBody>
          <a:bodyPr/>
          <a:lstStyle/>
          <a:p>
            <a:pPr algn="ctr"/>
            <a:r>
              <a:rPr lang="ru-RU" dirty="0" smtClean="0">
                <a:solidFill>
                  <a:srgbClr val="C00000"/>
                </a:solidFill>
              </a:rPr>
              <a:t>Творческих всем успехов!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2"/>
          <a:srcRect l="10989" t="13561" r="27479" b="13987"/>
          <a:stretch/>
        </p:blipFill>
        <p:spPr>
          <a:xfrm>
            <a:off x="2462605" y="2017059"/>
            <a:ext cx="7022950" cy="46347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каймление">
  <a:themeElements>
    <a:clrScheme name="Окаймление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Окаймление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каймление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TM03090430[[fn=Окаймление]]</Template>
  <TotalTime>682</TotalTime>
  <Words>103</Words>
  <Application>Microsoft Office PowerPoint</Application>
  <PresentationFormat>Широкоэкранный</PresentationFormat>
  <Paragraphs>22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Corbel</vt:lpstr>
      <vt:lpstr>Times New Roman</vt:lpstr>
      <vt:lpstr>Wingdings</vt:lpstr>
      <vt:lpstr>Окаймление</vt:lpstr>
      <vt:lpstr>Основные показатели и результаты деятельности в части развития у детей социально-личностных качеств</vt:lpstr>
      <vt:lpstr>Социально-личностное  развитие детей </vt:lpstr>
      <vt:lpstr>Задачи, которые решает  педагог-психолог в детском саду: </vt:lpstr>
      <vt:lpstr>Саморазвитие, самопознание</vt:lpstr>
      <vt:lpstr>Деятельность со сверстниками</vt:lpstr>
      <vt:lpstr>Совместные мероприятия</vt:lpstr>
      <vt:lpstr>Конкурсы</vt:lpstr>
      <vt:lpstr>Наши дипломы</vt:lpstr>
      <vt:lpstr>Творческих всем успехов!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Внутренняя система оценки качества образования в МБДОУ детский сад № 6 г. Задонска</dc:title>
  <dc:creator>Елена</dc:creator>
  <cp:lastModifiedBy>Логопед</cp:lastModifiedBy>
  <cp:revision>74</cp:revision>
  <dcterms:created xsi:type="dcterms:W3CDTF">2021-11-29T08:49:27Z</dcterms:created>
  <dcterms:modified xsi:type="dcterms:W3CDTF">2025-01-31T11:00:04Z</dcterms:modified>
</cp:coreProperties>
</file>