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7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1" r:id="rId4"/>
    <p:sldId id="275" r:id="rId5"/>
    <p:sldId id="274" r:id="rId6"/>
    <p:sldId id="260" r:id="rId7"/>
    <p:sldId id="261" r:id="rId8"/>
    <p:sldId id="289" r:id="rId9"/>
    <p:sldId id="290" r:id="rId10"/>
    <p:sldId id="291" r:id="rId11"/>
    <p:sldId id="300" r:id="rId12"/>
    <p:sldId id="310" r:id="rId13"/>
    <p:sldId id="293" r:id="rId14"/>
    <p:sldId id="311" r:id="rId15"/>
    <p:sldId id="304" r:id="rId16"/>
    <p:sldId id="303" r:id="rId17"/>
    <p:sldId id="301" r:id="rId18"/>
    <p:sldId id="312" r:id="rId19"/>
    <p:sldId id="294" r:id="rId20"/>
    <p:sldId id="302" r:id="rId21"/>
    <p:sldId id="305" r:id="rId22"/>
    <p:sldId id="306" r:id="rId23"/>
    <p:sldId id="295" r:id="rId24"/>
    <p:sldId id="313" r:id="rId25"/>
    <p:sldId id="297" r:id="rId26"/>
    <p:sldId id="307" r:id="rId27"/>
    <p:sldId id="308" r:id="rId28"/>
    <p:sldId id="287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41C"/>
    <a:srgbClr val="A4332D"/>
    <a:srgbClr val="69823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60"/>
  </p:normalViewPr>
  <p:slideViewPr>
    <p:cSldViewPr>
      <p:cViewPr varScale="1">
        <p:scale>
          <a:sx n="109" d="100"/>
          <a:sy n="109" d="100"/>
        </p:scale>
        <p:origin x="214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2D1D7-5403-493F-8423-9EA1C10D4C2A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ADBC5-22DA-49EC-84B9-B7A7C45C3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3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DBC5-22DA-49EC-84B9-B7A7C45C3CB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3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8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2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76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0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44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9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4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7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8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2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831AE-ABC4-4E8B-B8FE-DCA68955C23F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B3EA9-2DF7-4EB6-B610-D0FA2C43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2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4.wdp"/><Relationship Id="rId18" Type="http://schemas.openxmlformats.org/officeDocument/2006/relationships/image" Target="../media/image57.png"/><Relationship Id="rId26" Type="http://schemas.openxmlformats.org/officeDocument/2006/relationships/image" Target="../media/image65.jpeg"/><Relationship Id="rId3" Type="http://schemas.microsoft.com/office/2007/relationships/hdphoto" Target="../media/hdphoto1.wdp"/><Relationship Id="rId21" Type="http://schemas.openxmlformats.org/officeDocument/2006/relationships/image" Target="../media/image60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5" Type="http://schemas.openxmlformats.org/officeDocument/2006/relationships/image" Target="../media/image64.jpeg"/><Relationship Id="rId2" Type="http://schemas.openxmlformats.org/officeDocument/2006/relationships/image" Target="../media/image2.png"/><Relationship Id="rId16" Type="http://schemas.openxmlformats.org/officeDocument/2006/relationships/image" Target="../media/image55.png"/><Relationship Id="rId20" Type="http://schemas.openxmlformats.org/officeDocument/2006/relationships/image" Target="../media/image59.jpeg"/><Relationship Id="rId29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microsoft.com/office/2007/relationships/hdphoto" Target="../media/hdphoto3.wdp"/><Relationship Id="rId24" Type="http://schemas.openxmlformats.org/officeDocument/2006/relationships/image" Target="../media/image63.jpeg"/><Relationship Id="rId32" Type="http://schemas.openxmlformats.org/officeDocument/2006/relationships/image" Target="../media/image71.jpeg"/><Relationship Id="rId5" Type="http://schemas.openxmlformats.org/officeDocument/2006/relationships/image" Target="../media/image46.png"/><Relationship Id="rId15" Type="http://schemas.openxmlformats.org/officeDocument/2006/relationships/image" Target="../media/image54.jpeg"/><Relationship Id="rId23" Type="http://schemas.openxmlformats.org/officeDocument/2006/relationships/image" Target="../media/image62.jpeg"/><Relationship Id="rId28" Type="http://schemas.openxmlformats.org/officeDocument/2006/relationships/image" Target="../media/image67.jpe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31" Type="http://schemas.openxmlformats.org/officeDocument/2006/relationships/image" Target="../media/image70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3.jpe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291942"/>
            <a:ext cx="7526640" cy="211193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«Гимназия» г.Валдай дошкольное отделение «Ёлочка»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728" y="3448251"/>
            <a:ext cx="3988047" cy="36427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9751" y="3284984"/>
            <a:ext cx="4572000" cy="923330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 пожаловать!</a:t>
            </a:r>
            <a:r>
              <a:rPr lang="ru-RU" sz="4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рады приветствовать Вас </a:t>
            </a:r>
            <a:endParaRPr lang="ru-RU" sz="4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страницах нашего стенда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684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3621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83768" y="1988840"/>
            <a:ext cx="72008" cy="4571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36" y="1628800"/>
            <a:ext cx="2232248" cy="4393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3808" y="871399"/>
            <a:ext cx="63001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Детство правит мудрая 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Павловна </a:t>
            </a:r>
            <a:r>
              <a:rPr lang="ru-RU" sz="1600" b="1" i="1" u="sng" dirty="0" err="1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Рысёва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воспитатель с высшим образованием и высшей категорией. Её достижения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год-Почётная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год- Почетная грамота министерства образования Новгородской области 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2023год-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</a:t>
            </a:r>
            <a:r>
              <a:rPr lang="en-US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«Воспитатель года — 2023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муниципального этапа всероссийского (международного) фестиваля «Праздник 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молодых защитников природы»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Диплом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место  в областном конкурсе методических разработок по финансовой грамотности в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году номинация «Дошкольное образование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 I место муниципального этапа Всероссийского конкурса игрушек-кормушек «</a:t>
            </a:r>
            <a:r>
              <a:rPr lang="ru-RU" sz="1600" b="1" dirty="0" err="1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друзья пернатых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этапа всероссийского конкурса детско-юношеского творчества по пожарной безопасности  «Неопалимая купина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 – II в конкурсе агитбригад «Лесные были и небылицы", проводимом в рамках зимних 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Бианковских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чтений -2026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— Присвоено звание  «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по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4698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04555" y="673509"/>
            <a:ext cx="6703949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далёкой-далёкой стране Педагогии, где знания цветут, как волшебные цветы, а доброта льётся, как мелодичная песня, живёт удивительная волшебница — музыкальный руководитель 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1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Кимовна</a:t>
            </a:r>
            <a:r>
              <a:rPr lang="ru-RU" sz="1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Куриленко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не просто чародейка звуков и нот, но и обладательница высшего образования и высшей квалификационной категории — настоящего магического жезла для любого педагога!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заслуги сияют, как звёзды на ночном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2003год-Почётная грамота Администрации Валдайского муниципального 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год-Почетная грамота департамента образования и молодежной политики Новгородской области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год 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и науки Российской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год-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губернатора Новгородской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год-Благодарность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министра образования Новгородской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её воспитанники победители во всех номинациях  Всероссийского патриотического проекта «Сыны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Дочери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I степени Всероссийского многожанрового конкурса культуры и искусства «Великая страна»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2024год-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муниципального этапа всероссийского (международного) фестиваля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«Праздник 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молодых защитников природы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0" dirty="0">
              <a:effectLst/>
              <a:latin typeface="-apple-syste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088232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13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2670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868760"/>
            <a:ext cx="69007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2023-2026год – воспитанники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победителями во всех номинациях районного фестиваля-конкурса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патриотической песни и художественного слово «Дорога поколений»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место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агитбригад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«Лесные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 небылицы", проводимом в рамках зимних </a:t>
            </a:r>
            <a:r>
              <a:rPr lang="ru-RU" sz="1600" b="1" dirty="0" err="1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Бианковских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чтений -2026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 год- воспитанники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 во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номинациях 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фестиваля-конкурса детского творчества «Радуга талантов»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год-Диплом соискателя Всероссийской муниципальной Премии Служения 2026 год</a:t>
            </a: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0" dirty="0">
              <a:effectLst/>
              <a:latin typeface="-apple-system"/>
            </a:endParaRPr>
          </a:p>
        </p:txBody>
      </p:sp>
      <p:pic>
        <p:nvPicPr>
          <p:cNvPr id="1026" name="Picture 2" descr="https://sun9-74.userapi.com/s/v1/ig2/5u_6Tkbnm8PC2MK9uAXgOFhSjJZ7FfpKOD1xe3Uj_-zUkGq9Q_2zlfqdapXhU_DePNX7hXFi0M83CcdGmqgLoeWD.jpg?quality=95&amp;as=32x24,48x36,72x54,108x81,160x120,240x180,360x270,480x360,540x405,640x480,720x540,1080x810,1280x960,1440x1080,1600x1200&amp;from=bu&amp;cs=160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" y="3854192"/>
            <a:ext cx="3312368" cy="2484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854192"/>
            <a:ext cx="3300336" cy="2484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86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5816" y="1383631"/>
            <a:ext cx="56166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живёт волшебница спорта — 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Николаевна Исакова.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— инструктор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культуре. Имеет среднее специальное образование  и высшую квалификационную категорию. 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достижения: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-Почётная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Валдайского муниципального 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Новгородской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муниципального этапа всероссийского (международного) фестиваля « Праздник 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защитников природы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победители во всех номинациях  Всероссийского патриотического проекта «Сыны и Дочери Отечества»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 диплом I степени Всероссийского многожанрового конкурса культуры и искусства «Великая страна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4" y="1615314"/>
            <a:ext cx="1728192" cy="4104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15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9-3.userapi.com/s/v1/ig2/3LiWIovpNggf9BliUdpIy-7S1XRBRAsKiPtMixxD_RsvM2Lr2bT8XrvmoT7-gPRywFUWI5R4T2LMmGPEB-esKjrv.jpg?quality=95&amp;as=32x18,48x27,72x40,108x61,160x90,240x135,360x202,480x270,540x304,640x360,720x405,1008x567&amp;from=bu&amp;cs=1008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87" y="4221088"/>
            <a:ext cx="2731964" cy="1536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2" y="980728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2535" y="1178184"/>
            <a:ext cx="721849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2016-2025 годы-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место и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районной Спартакиады среди команд дошкольных отделений общеобразовательных учреждений «Будущее зависит от тебя» со сдачей нормативов ВФСК «Готов к труду и обороне»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2023-2026год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воспитанники стали победителями во всех номинациях районного фестиваля-конкурса патриотической песни и художественного слово «Дорога поколений»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II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агитбригад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«Лесные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 небылицы", проводимом в рамках зимних </a:t>
            </a:r>
            <a:r>
              <a:rPr lang="ru-RU" sz="1600" b="1" dirty="0" err="1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Бианковских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чтений -2026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 год- воспитанники стали победителями во всех номинациях 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фестиваля-конкурса детского творчества «Радуга талантов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год-Диплом соискателя Всероссийской муниципальной Премии Служения 2026 год</a:t>
            </a:r>
          </a:p>
          <a:p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un9-44.userapi.com/s/v1/ig2/i3QF9mlOasL9Y-TAHyqxMHXM4lUq_z7akS8Elcns2_KDP-JxwMuee4D-9-hovOkZMevzwgKp5dlIjMUHFSoALztx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3" y="4280624"/>
            <a:ext cx="2520280" cy="141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s://sun9-64.userapi.com/s/v1/ig2/dlD2uZ6JHoe2W9qT_hCZWCHl2jCQ3gRuYr1KEW4Mu2YguGv7BfU3BST1cDEqUEVeg1Dad-jWhNGpk5CU_Mz30B9U.jpg?quality=95&amp;as=32x24,48x36,72x54,108x81,160x120,240x181,360x271,480x361,540x406,640x482,720x542,1080x813,1280x963,1440x1084,2560x1927&amp;from=bu&amp;cs=256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39785"/>
            <a:ext cx="2232248" cy="168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869" y="5342903"/>
            <a:ext cx="2594778" cy="128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35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1286997"/>
            <a:ext cx="567984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королевстве Детства творит чудеса воспитатель 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Александровна Васильева</a:t>
            </a:r>
            <a:r>
              <a:rPr lang="ru-RU" sz="1600" b="1" i="1" u="sng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помогает детям 5–7 лет с нарушениями речи правильно говорить. Светлана — хранительница волшебных слов с высшим образованием и высшей квалификационной категорией.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награды: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год-Почётная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 за </a:t>
            </a:r>
            <a:r>
              <a:rPr lang="en-US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областном конкурсе в области педагогики, воспитания и работы с детьми и молодежью до 20 лет «За нравственный подвиг учителя» </a:t>
            </a:r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-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</a:t>
            </a:r>
            <a:r>
              <a:rPr lang="en-US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конкурсе «Воспитатель года —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 I место муниципального этапа Всероссийского конкурса игрушек-кормушек «</a:t>
            </a:r>
            <a:r>
              <a:rPr lang="ru-RU" sz="1600" b="1" dirty="0" err="1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друзья пернатых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III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районной акции «Маяк для многих поколений» в номинации «Поделки» «Букет из самых теплых чувств»</a:t>
            </a:r>
          </a:p>
          <a:p>
            <a:pPr algn="just"/>
            <a:endParaRPr lang="ru-RU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2303356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82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9872" y="795338"/>
            <a:ext cx="55811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 королевстве Детства живёт волшебница </a:t>
            </a:r>
            <a:r>
              <a:rPr lang="ru-RU" sz="16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Татьяна Валентиновна </a:t>
            </a:r>
            <a:r>
              <a:rPr lang="ru-RU" sz="16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Карчевская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, воспитатель детей раннего возраста. Она обладает средним профессиональным образованием и первой квалификационной категорией, что позволяет ей понимать малышей и помогать им познавать мир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За свой труд Татьяна Валентиновна удостоена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наград: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 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грамота комитета образования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2023год - диплом 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1 место во Всероссийском конкурсе поделок «Шишки, желудь, 3 листочка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2024 год - Всероссийского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(международного) фестиваля    «Праздник 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– молодых защитников природы» в номинации «Творческое выступление команд образовательных учреждений согласно цели и тематике конкурса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2025год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– воспитанники стали победителями во всех номинациях районного фестиваля-конкурса патриотической песни и художественного слово «Дорога поколений»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год- воспитанники стали победителями во всех номинациях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районного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фестиваля-конкурса детского творчества «Радуга талантов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44624"/>
            <a:ext cx="784887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132856"/>
            <a:ext cx="2960530" cy="2675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8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47864" y="980728"/>
            <a:ext cx="51125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королевстве Детства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творит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чудеса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волшебница—</a:t>
            </a:r>
            <a:r>
              <a:rPr lang="ru-RU" sz="1600" b="1" i="1" u="sng" dirty="0" err="1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Мурачуева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sz="1600" b="1" i="1" u="sng" dirty="0" err="1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Мирзаевна</a:t>
            </a:r>
            <a:r>
              <a:rPr lang="ru-RU" sz="1600" b="1" i="1" u="sng" dirty="0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владеет средним специальным образованием и высшей квалификационной категорией, вдохновляя и находя подход к детям. </a:t>
            </a:r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награды: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год-Почётная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2024год-Почетная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Администрации Валдайского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год-Диплом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место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«Воспитатель года —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 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и регионального этапов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сероссийского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детско-юношеского творчества по пожарной безопасности  «Неопалимая купина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Диплом </a:t>
            </a:r>
            <a:r>
              <a:rPr lang="en-US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в областном конкурсе методических разработок по финансовой грамотности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43608" y="44624"/>
            <a:ext cx="784887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r="-9" b="23226"/>
          <a:stretch/>
        </p:blipFill>
        <p:spPr>
          <a:xfrm>
            <a:off x="323528" y="1988840"/>
            <a:ext cx="270401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84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07904" y="1412776"/>
            <a:ext cx="4680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королевстве Детства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творит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чудеса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волшебница </a:t>
            </a:r>
            <a:r>
              <a:rPr lang="ru-RU" sz="1600" b="1" i="1" u="sng" dirty="0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 Наталья Васильевна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обладает высшим образованием и высшей категорией, зная все тайны педагогики и воспитания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награды: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год- 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год-Диплом за III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в муниципальном 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«Воспитатель года — 2022»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Администрации Валдайского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I  место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и регионального этапов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сероссийского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детско-юношеского творчества по пожарной безопасности  «Неопалимая купина»</a:t>
            </a: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71600" y="188640"/>
            <a:ext cx="784887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2463216" cy="3886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80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5508"/>
            <a:ext cx="7848872" cy="72547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педагоги наставники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37383" y="750979"/>
            <a:ext cx="662473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королевстве Детства живёт добрая фея педагогики — 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Ивановна </a:t>
            </a:r>
            <a:r>
              <a:rPr lang="ru-RU" sz="1600" b="1" i="1" u="sng" dirty="0" err="1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Шишина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помогает молодым педагогам раскрыть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свои способности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творить чудеса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Ивановна имеет среднее профессиональное образование и высшую квалификационную категорию. Её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год-Почётная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год-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конкурсе «Лучший детский спектакль по правилам дорожного движения для воспитанников 4-7 лет»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год-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-Диплом 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 в областном конкурсе методических разработок по финансовой грамотности в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номинация «Дошкольное образование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-Диплом </a:t>
            </a:r>
            <a:r>
              <a:rPr lang="en-US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степени Всероссийского конкурса, посвящённого  памяти павших на полях сражений «Небесная живая рота»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2023 год- Диплом </a:t>
            </a:r>
            <a:r>
              <a:rPr lang="en-US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степени </a:t>
            </a:r>
            <a:r>
              <a:rPr lang="en-US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всероссийского конкурса « Я- воспитатель, и этим горжусь»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2024 год- 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Новгородской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год-Диплом соискателя Всероссийской муниципальной Премии Служения 2026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3744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К\Desktop\IMG-20240319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2132856"/>
            <a:ext cx="2274675" cy="278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20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63444"/>
            <a:ext cx="6884268" cy="81032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НЕМНОГО ИЗ ИСТОРИИ НАШЕГО ДЕТСКОГО САДА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ДЕТИ 2018\САД\фасад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72" y="4077072"/>
            <a:ext cx="3024336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 descr="C:\Users\1\Desktop\сад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22036" r="13301" b="28606"/>
          <a:stretch/>
        </p:blipFill>
        <p:spPr bwMode="auto">
          <a:xfrm>
            <a:off x="5993468" y="1435068"/>
            <a:ext cx="296214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7" y="-105347"/>
            <a:ext cx="1475660" cy="13479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3693" y="1392236"/>
            <a:ext cx="5618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Живописная Валдайская возвышенность поражает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красотой и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торжественностью русской природы. </a:t>
            </a:r>
            <a:endParaRPr lang="ru-RU" sz="1600" b="1" dirty="0" smtClean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одном из самых живописных уголков возвышенности, на маршруте между двумя столицами — Москвой и Санкт‑Петербургом — расположился город Валдай.</a:t>
            </a:r>
            <a:endParaRPr lang="ru-RU" sz="1600" dirty="0">
              <a:solidFill>
                <a:srgbClr val="37441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3693" y="3134140"/>
            <a:ext cx="56183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 городе работают 7 замечательных детских садов. Наш детский сад «Елочка»,   построен в 1979 году, как ведомственный сад завода "Юпитер". С 1998 года  детский сад передан в ведомство комитета  образования города Валдая. С 2008 года наше   учреждение работает в статусе автономного.  В дошкольном учреждении функционирует 6 групп, две из них компенсирующей направленности для детей с ограниченными возможностями здоровья. Дошкольное учреждение рассчитано на 126 мест, посещают его  127 детей.</a:t>
            </a:r>
            <a:endParaRPr lang="ru-RU" sz="1600" dirty="0">
              <a:solidFill>
                <a:srgbClr val="3744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70609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Будущее  детского сада за  молодыми  педагогами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4" y="1628800"/>
            <a:ext cx="46085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 солнечном королевстве Детства, где смех детей звучит, как перезвон хрустальных колокольчиков, а каждый день полон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чудес, начинает свой педагогический путь— </a:t>
            </a:r>
            <a:r>
              <a:rPr lang="ru-RU" sz="1600" b="1" i="1" u="sng" dirty="0">
                <a:solidFill>
                  <a:srgbClr val="A4332D"/>
                </a:solidFill>
                <a:latin typeface="Times New Roman" pitchFamily="18" charset="0"/>
                <a:cs typeface="Times New Roman" pitchFamily="18" charset="0"/>
              </a:rPr>
              <a:t>Анастасия Игоревна </a:t>
            </a:r>
            <a:r>
              <a:rPr lang="ru-RU" sz="1600" b="1" i="1" u="sng" dirty="0" smtClean="0">
                <a:solidFill>
                  <a:srgbClr val="A4332D"/>
                </a:solidFill>
                <a:latin typeface="Times New Roman" pitchFamily="18" charset="0"/>
                <a:cs typeface="Times New Roman" pitchFamily="18" charset="0"/>
              </a:rPr>
              <a:t>Ершова.</a:t>
            </a:r>
            <a:r>
              <a:rPr lang="ru-RU" sz="1600" b="1" i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Она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— молодой специалист, но уже настоящая фея, умеющая зажигать искорки радости в самых маленьких сердцах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Ее награды: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– грамота за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муниципального конкурса-выставки по  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- конструированию «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-парад» приуроченного ко дню Защитника Отечества </a:t>
            </a:r>
          </a:p>
          <a:p>
            <a:pPr lvl="0"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Диплом за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 в областном конкурсе методических разработок по финансовой грамотности в 2025 году номинация «Дошкольное образование»</a:t>
            </a:r>
          </a:p>
          <a:p>
            <a:pPr algn="just"/>
            <a:endParaRPr lang="ru-RU" sz="1600" b="1" dirty="0" smtClean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9" b="33355"/>
          <a:stretch/>
        </p:blipFill>
        <p:spPr>
          <a:xfrm>
            <a:off x="539552" y="2060848"/>
            <a:ext cx="308034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55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специалисты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836712"/>
            <a:ext cx="626307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королевстве Познания трудится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</a:t>
            </a:r>
            <a:r>
              <a:rPr lang="ru-RU" sz="1600" b="1" i="1" u="sng" dirty="0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Валентиновна </a:t>
            </a:r>
            <a:r>
              <a:rPr lang="ru-RU" sz="1600" b="1" i="1" u="sng" dirty="0" err="1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Лукоянова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детям справляться с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трудностями в обучении, раскрывая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способности. Юлия Валентиновна — профессионал с даром находить подход к каждому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свою работу она удостоена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 год-Почётная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год 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департамента образования и молодежной политики Новгородской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год-Диплом  </a:t>
            </a:r>
            <a:r>
              <a:rPr lang="en-US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областного конкурса «Учитель-дефектолог 2021»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Диплом  за </a:t>
            </a:r>
            <a:r>
              <a:rPr lang="en-US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место  в областном конкурсе методических разработок по финансовой грамотности в 2024 году номинация «Дошкольное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образование»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Почётная грамота министерства образования Новгородской области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год-Диплом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место в региональном этапе Всероссийского конкурса «История семьи-история страны» в 2025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год-Диплом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участника  областного конкурса по отбору содержания регионального компонента для образовательной программы дошкольного образования в 2025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год-Диплом соискателя Всероссийской муниципальной Премии Служения 2026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2158353" cy="3833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47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специалисты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908720"/>
            <a:ext cx="651621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королевстве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начинает свой педагогический путь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</a:p>
          <a:p>
            <a:r>
              <a:rPr lang="ru-RU" sz="1600" b="1" i="1" u="sng" dirty="0" smtClean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Дарья 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 Кузнецова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молодой учитель‑логопед. Она делает первые шаги в профессии педагога, но уже демонстрирует значительный </a:t>
            </a:r>
            <a:r>
              <a:rPr lang="ru-RU" sz="1600" b="1" dirty="0" err="1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потенциал.Имеет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среднее специальное образование и получает высшее. Её первая квалификационная категория подтверждает владение базовыми навыками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награды:</a:t>
            </a:r>
          </a:p>
          <a:p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муниципального этапа всероссийского (международного) фестиваля « Праздник 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молодых защитников природы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 – I место областного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этапа Всероссийского конкурса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 области педагогики, работы с детьми и молодежью до 20 лет «За нравственный подвиг учителя»</a:t>
            </a:r>
          </a:p>
          <a:p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 – грамота за I место муниципального конкурса-выставки по  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- конструированию «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-парад» приуроченного ко дню Защитника Отечества </a:t>
            </a:r>
          </a:p>
          <a:p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 - Диплом за I место  в областном конкурсе методических разработок по финансовой грамотности в 2025 году номинация «Дошкольное образование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год-Диплом за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в региональном этапе Всероссийского конкурса «История семьи-история страны» в 2025 году</a:t>
            </a:r>
          </a:p>
          <a:p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год-Диплом соискателя Всероссийской муниципальной Премии Служения 2026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2030946" cy="3601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56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59632" y="548680"/>
            <a:ext cx="76328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отделение «Ёлочка»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работает по  основной образовательной программе  дошкольного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образования.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Программа разработана с учетом ФГОС дошкольного образования, особенностей  образовательного учреждения, региона и муниципалитета,  образовательных потребностей и запросов  воспитанников и их родителей. Программа определяет цель, задачи, планируемые результаты, содержание и организацию образовательной деятельности на первом уровне общего образования (дошкольное образование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Кроме того, в дошкольном учреждении разработаны и реализуются  адаптированные образовательные программы дошкольного образования для детей с задержкой психического развития и для детей с тяжелыми нарушениями речи. Для детей – инвалидов разработаны и реализуются  индивидуальные адаптированные образовательные программы. </a:t>
            </a: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pic>
        <p:nvPicPr>
          <p:cNvPr id="2052" name="Picture 4" descr="https://sun9-60.userapi.com/s/v1/ig2/IRAGbuwdUSejdKLflZ70WP9uiubM_KMq6Cpkw9YbSKEmg_wieodJyCnw1hHW9bljj3jilp3miTE735QEbxVUaAOm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2.userapi.com/s/v1/ig2/JOTqm23k4oDLS3bFMXCJFM4b7obfmjbl3GYQikcJhswDfEygKQnWxma6e1kTyLqrXAXFSvvEaVHNmwc7LXuwLuaN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7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4671"/>
            <a:ext cx="7848872" cy="58259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Инновационная     и методическая   деятельность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2904568"/>
            <a:ext cx="3744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егиональная инновационная площадк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на 2024 -2026 гг. по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внедрени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просвещения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законных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представителе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дошкольного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посещающих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дошкольные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Новгородской области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44008" y="2925643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егиональная инновационная площадка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на 2025 -2027 гг. по теме «Формирование практики выявления детей, проявляющих признаки способностей/одаренности и осуществления психолого-педагогической поддержки в образовательной среде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75040" y="1243115"/>
            <a:ext cx="36976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айонное методическое объединение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воспитателей групп раннего дошкольного возраста</a:t>
            </a:r>
          </a:p>
          <a:p>
            <a:endParaRPr lang="ru-RU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229861" y="22621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кластерного проект </a:t>
            </a:r>
          </a:p>
          <a:p>
            <a:pPr algn="ctr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Мирошка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Росинка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5312" y="1265745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объединение</a:t>
            </a:r>
          </a:p>
          <a:p>
            <a:pPr algn="ctr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воспитателей групп компенсирующей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https://sun9-32.userapi.com/s/v1/ig2/5KlFiIr4VPYnvPlVCOAUApqwRdIsx8M2055xPCgXVxQnSX8yGAJaEjKf4ucG-SepNTAEqXTRFlIchG_KWgNBkJPp.jpg?quality=95&amp;as=32x18,48x27,72x41,108x61,160x90,240x135,360x203,480x270,540x304,640x360,720x405,1080x608,1280x720,1440x811,2560x1441&amp;from=bu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34" y="5118114"/>
            <a:ext cx="2457247" cy="1383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899" y="5070494"/>
            <a:ext cx="2905620" cy="1408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r="7170"/>
          <a:stretch/>
        </p:blipFill>
        <p:spPr>
          <a:xfrm>
            <a:off x="210635" y="5047717"/>
            <a:ext cx="2793531" cy="1453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трелка вверх 6"/>
          <p:cNvSpPr/>
          <p:nvPr/>
        </p:nvSpPr>
        <p:spPr>
          <a:xfrm rot="11329618">
            <a:off x="4554253" y="1198961"/>
            <a:ext cx="305335" cy="1044006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8879642">
            <a:off x="6615577" y="690709"/>
            <a:ext cx="305335" cy="631595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12821260">
            <a:off x="2487573" y="667541"/>
            <a:ext cx="305335" cy="631595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8879642">
            <a:off x="6318741" y="2154732"/>
            <a:ext cx="305335" cy="631595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2321703">
            <a:off x="2325479" y="2280732"/>
            <a:ext cx="305335" cy="631595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8188"/>
            <a:ext cx="7848872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нашего детского сада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830" y="1268760"/>
            <a:ext cx="770485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Присвоено звание «Лучший трудовой коллектив» за высокие производственные показатели в сфере образования по итогам  2010 года, 2017 года.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Внесен в реестр  «Лучшие школы и детские сады Новгородской области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2016 – 2025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годы - Диплом III степени  Администрации Валдайского  городского поселения Новгородской области в Спартакиаде среди команд МАУ дошкольного образования «Будущее зависит от тебя» 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2020 год -Награждён дипломом  победителя в региональном этапе VII Всероссийского конкурса «Лучшая инклюзивная школа России» в номинации «Лучший инклюзивный детский сад»(II место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2021 год-Диплом за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 в областном конкурсе методических разработок по финансовой грамотности в 2021 году номинация «Дошкольное образование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2023 год -I место муниципального конкурса «Воспитатель года 2023»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2023 год - I место муниципального этапа Всероссийского конкурса детско-юношеского творчества по пожарной безопасности «Неопалимая купина» </a:t>
            </a:r>
            <a:endParaRPr lang="ru-RU" sz="1600" b="1" dirty="0" smtClean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2024 год -I место муниципального конкурса «Воспитатель года 2024»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2024 год -Победители областного этапа Всероссийского конкура в области педагогики, воспитания и работы с детьми и молодежью до 20 лет «За нравственный подвиг учителя»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год- Диплом за III место  в областном конкурсе методических разработок по финансовой грамотности в 2024 году номинация «Дошкольное образование»</a:t>
            </a:r>
          </a:p>
          <a:p>
            <a:pPr algn="just"/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8188"/>
            <a:ext cx="7848872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нашего детского сада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956456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6150" y="1124744"/>
            <a:ext cx="76328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год- I место муниципального конкурса «Воспитатель года 2025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C00000"/>
              </a:buClr>
            </a:pP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В 2025 вошли в число лучших практик Всероссийского фестиваля педагогических практик «Образование. Семья. Здоровье» (далее – Фестиваль), материалы размещены  на 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Rutube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(«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Рутьюб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Рутуб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 Диплом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место  в областном конкурсе методических разработок по финансовой грамотности в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году номинация «Дошкольное образование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 - I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место муниципального этапа  Всероссийского (международного) 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фестиваля «Праздник 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– молодых  защитников природы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Clr>
                <a:srgbClr val="C00000"/>
              </a:buClr>
            </a:pP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 Диплом за </a:t>
            </a:r>
            <a:r>
              <a:rPr lang="en-US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место в региональном этапе Всероссийского конкурса «История семьи-история страны»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год-Диплом I степени районного фестиваля-конкурса патриотической песни и художественного слова «Дорога поколений»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год-Диплом I степени районного фестиваля-конкурса патриотической песни и художественного слова «Дорога поколений»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 Диплом III степени районного фестиваля-конкурса патриотической песни и художественного слова «Дорога поколений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Clr>
                <a:srgbClr val="C00000"/>
              </a:buClr>
            </a:pP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2025 год-Диплом за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место 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районной акции «Маяк для многих поколений» в номинации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«Профессии прекрасней нет на свете» приуроченный ко Дню воспитателя и всех дошкольных работников 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ru-RU" b="1" dirty="0" smtClean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C00000"/>
              </a:buClr>
            </a:pPr>
            <a:endParaRPr lang="ru-RU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848872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нашего детского сада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3063" y="980728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7830" y="1347908"/>
            <a:ext cx="76328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год-Грамота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за II место в конкурсе агитбригад «Лесные были и небылицы", проводимом в рамках </a:t>
            </a:r>
            <a:r>
              <a:rPr lang="ru-RU" sz="1600" b="1" dirty="0" err="1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Бианковских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чтений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 - III  место регионального этапа всероссийского конкурса детско-юношеского творчества по пожарной безопасности  «Неопалимая купина»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 -Диплом I-III степени районного фестиваля-конкурса детского творчества «Радуга", номинация «вокал»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год-Диплом I степени районного фестиваля-конкурса детского творчества «Радуга", номинация «художественное слово»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год-Диплом I степени районного фестиваля-конкурса детского творчества «Радуга", номинация «оригинальный жанр»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 Грамота II место в конкурсе творческих работ «Новый год и рождество- сказка, чудо, волшебство» в номинации «Зимние фантазии» в категории «Семейные работы»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2026 год- Грамота II-III место в конкурсе творческих работ «Новый год и рождество- сказка, чудо, волшебство» в номинации «Волшебные новогодние часы»</a:t>
            </a:r>
          </a:p>
          <a:p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94817" y="1301836"/>
            <a:ext cx="842781" cy="1203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306247" y="35666"/>
            <a:ext cx="7288662" cy="707886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r>
              <a:rPr lang="ru-RU" sz="40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Наши </a:t>
            </a:r>
            <a:r>
              <a:rPr lang="ru-RU" sz="4000" b="1" dirty="0" smtClean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достижения</a:t>
            </a:r>
            <a:endParaRPr lang="ru-RU" sz="40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683" y="1287046"/>
            <a:ext cx="902480" cy="1274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82" y="5672417"/>
            <a:ext cx="1267886" cy="94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856" y="1297182"/>
            <a:ext cx="905697" cy="1272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539" y="2687684"/>
            <a:ext cx="844883" cy="121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4687" y="4248245"/>
            <a:ext cx="850931" cy="122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" t="23750" r="8000" b="18500"/>
          <a:stretch/>
        </p:blipFill>
        <p:spPr>
          <a:xfrm>
            <a:off x="5514883" y="2799929"/>
            <a:ext cx="842937" cy="1220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1707" t="9208" r="22357" b="5622"/>
          <a:stretch/>
        </p:blipFill>
        <p:spPr>
          <a:xfrm>
            <a:off x="7043927" y="5752585"/>
            <a:ext cx="1216697" cy="833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23750"/>
          <a:stretch/>
        </p:blipFill>
        <p:spPr>
          <a:xfrm>
            <a:off x="5509296" y="1297182"/>
            <a:ext cx="903273" cy="1285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44" y="2750232"/>
            <a:ext cx="941448" cy="1282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8273" y="2682761"/>
            <a:ext cx="1011420" cy="13891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9995" y="4081829"/>
            <a:ext cx="905734" cy="128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2619397" y="5468980"/>
            <a:ext cx="957077" cy="136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20503" y="2691343"/>
            <a:ext cx="871184" cy="124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17850" r="6669" b="21251"/>
          <a:stretch/>
        </p:blipFill>
        <p:spPr>
          <a:xfrm>
            <a:off x="3306458" y="2772753"/>
            <a:ext cx="912491" cy="1309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54096" y="5665412"/>
            <a:ext cx="1386693" cy="10080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18042" y="1287046"/>
            <a:ext cx="877484" cy="1295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10303" b="24800"/>
          <a:stretch/>
        </p:blipFill>
        <p:spPr>
          <a:xfrm>
            <a:off x="4405224" y="1297182"/>
            <a:ext cx="898599" cy="1285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t="21650" r="12666" b="24801"/>
          <a:stretch/>
        </p:blipFill>
        <p:spPr>
          <a:xfrm>
            <a:off x="7700998" y="1260788"/>
            <a:ext cx="908563" cy="1323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4" descr="C:\Users\1\Desktop\ДЕТИ 2018\ГРАМОТЫ\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2244" b="3167"/>
          <a:stretch/>
        </p:blipFill>
        <p:spPr bwMode="auto">
          <a:xfrm>
            <a:off x="1183432" y="1297182"/>
            <a:ext cx="881418" cy="1218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" name="Picture 5" descr="C:\Users\1\Desktop\IMG_20151130_0003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2133" y="2672831"/>
            <a:ext cx="883796" cy="123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53058" y="4257479"/>
            <a:ext cx="905671" cy="1255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32325" y="4081829"/>
            <a:ext cx="888712" cy="120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81" y="4264950"/>
            <a:ext cx="968887" cy="126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" name="Picture 4" descr="C:\Users\1\Desktop\2015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2095" r="5208" b="1540"/>
          <a:stretch/>
        </p:blipFill>
        <p:spPr bwMode="auto">
          <a:xfrm>
            <a:off x="5756168" y="4264950"/>
            <a:ext cx="861874" cy="124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" name="Picture 3" descr="C:\Users\1\Desktop\труд.jp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b="2754"/>
          <a:stretch/>
        </p:blipFill>
        <p:spPr bwMode="auto">
          <a:xfrm>
            <a:off x="142318" y="4071903"/>
            <a:ext cx="896678" cy="1265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6" descr="C:\Users\1\Desktop\ДЕТИ 2018\дипломы\IMG_20180216_114336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10" y="2779783"/>
            <a:ext cx="909541" cy="1283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48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ru-RU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1659373"/>
            <a:ext cx="5330649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9398" y="145797"/>
            <a:ext cx="6984776" cy="73888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НЕМНОГО ИЗ ИСТОРИИ НАШЕГО ДЕТСКОГО САДА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630" y="1347908"/>
            <a:ext cx="8352928" cy="245350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rgbClr val="37441C"/>
                </a:solidFill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 Валдайского муниципального района №1226 от 14.08.2018 года муниципальное автономное общеобразовательное учреждение «Гимназия» г Валдай реорганизовано путём присоединения к нему муниципального автономного дошкольного образовательного учреждения «Детский сад №4     «Родничок» г Валдай», муниципального автономного дошкольного образовательного учреждения «Детский сад №11 «Колосок» г Валдай», муниципального автономного дошкольного образовательного учреждения «Детский сад №12 «Ёлочка» г Валдай», муниципального автономного дошкольного образовательного учреждения «Детский сад № 13«Дельфин» им. Л.И.Васильева  г.Валдай».</a:t>
            </a:r>
            <a:endParaRPr lang="ru-RU" sz="1600" b="1" dirty="0">
              <a:solidFill>
                <a:srgbClr val="3744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0" y="4284405"/>
            <a:ext cx="4230206" cy="1914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2" descr="F:\Наш сад\МАДОУ д.с. №12 Елочка г. Валдай\фото дс\са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98489"/>
            <a:ext cx="3429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12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2267744" y="256252"/>
            <a:ext cx="5134270" cy="115409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Каждый уголок нашего  детского сада дышит и живет любовью, не смотря на его долголетие.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9" name="Рисунок 8" descr="C:\Users\1\Desktop\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7973" r="33013" b="37600"/>
          <a:stretch/>
        </p:blipFill>
        <p:spPr bwMode="auto">
          <a:xfrm>
            <a:off x="176930" y="1472795"/>
            <a:ext cx="2931886" cy="1981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1\Desktop\1.jpg"/>
          <p:cNvPicPr/>
          <p:nvPr/>
        </p:nvPicPr>
        <p:blipFill rotWithShape="1">
          <a:blip r:embed="rId3" cstate="print">
            <a:lum bright="-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9" t="-974" r="24650" b="53444"/>
          <a:stretch/>
        </p:blipFill>
        <p:spPr bwMode="auto">
          <a:xfrm>
            <a:off x="3202983" y="1472794"/>
            <a:ext cx="2908252" cy="1981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568" y="3448123"/>
            <a:ext cx="1944216" cy="293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10019" y="1063778"/>
            <a:ext cx="1981694" cy="2799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0550" y="3436124"/>
            <a:ext cx="1953118" cy="290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18147" y="3515911"/>
            <a:ext cx="1961519" cy="2795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84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783" y="3495236"/>
            <a:ext cx="2480943" cy="187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0" y="2258464"/>
            <a:ext cx="3153462" cy="159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691680" y="173292"/>
            <a:ext cx="6264696" cy="1073269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Благодаря любви и детскому смеху, трудолюбию педагогов, отзывчивости родителей  детский сад живет и расцветает с каждым новым учебным годом.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996" y="2258464"/>
            <a:ext cx="3143832" cy="1776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3864" y="4901928"/>
            <a:ext cx="3116096" cy="1754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9321" y="1063213"/>
            <a:ext cx="2821676" cy="1587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897878"/>
            <a:ext cx="3096789" cy="175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84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47564" y="693762"/>
            <a:ext cx="8064896" cy="335929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нашего детского  сада обладает высоким кадровым потенциалом, педагогическим опытом и квалификацией. В дошкольном учреждении работает 14 педагогов, их них 10 воспитателей, учитель - логопед, учитель - дефектолог, музыкальный руководитель, инструктор по физической культуре.  </a:t>
            </a:r>
            <a:b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Имеют высшее образование  7  педагогов, 10 педагогов -  высшую квалификационную категорию, 4 педагогов - первую квалификационную категорию. Постоянство состава педагогического коллектива – это положительное качество и фактор дальнейшего улучшения педагогической работы, ведь длительное пребывание воспитателя в детском саду связано с его любовью к делу, сопровождается ростом его педагогического мастерства и общего уровня культуры.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11905"/>
            <a:ext cx="6984776" cy="738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563"/>
          <a:stretch/>
        </p:blipFill>
        <p:spPr>
          <a:xfrm>
            <a:off x="1691680" y="3861048"/>
            <a:ext cx="5273324" cy="2777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06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63888" y="404664"/>
            <a:ext cx="5105158" cy="6215106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С 2000 года дошкольным  образовательным учреждением руководила 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Красильникова Светлана Алексеевна</a:t>
            </a: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. С 2019 года Светлана Алексеевна является заместителем директора по дошкольному образованию, в ее подчинении 5 детских садов.   Светлана Алексеевна  грамотный руководитель, владеющий современными  формами управленческой деятельности. Имеет высшее профессиональное образование. Награждена Почетной  грамотой комитета образования, науки и молодежной политики  Новгородской области, Почетной  грамотой Министерства  образования Российской Федерации. Победитель муниципального и областного   конкурса в области педагогики, воспитания и работы с детьми и молодежью до 20 лет «За нравственный подвиг учителя» 2017, 2024 годах. Ей удалось создать среди педагогов атмосферу творчества, постоянного поиска эффективных форм образовательной деятельности. За этот период педагоги и воспитанники детского сада активно участвовали в конкурсах разного уровня,  спортивно-массовых мероприятиях и были награждены грамотами, дипломами, благодарственными письмами. </a:t>
            </a:r>
            <a:b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год-Диплом </a:t>
            </a:r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соискателя Всероссийской муниципальной Премии Служения 2026 год</a:t>
            </a:r>
            <a:r>
              <a:rPr lang="ru-RU" sz="18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7" name="Picture 2" descr="D:\старое\Desktop\КОНКУРСЫ 2018\областной конкурс\ФОТОГРАФИИ\Красильникова С.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264161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87824" y="1124744"/>
            <a:ext cx="559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61656" y="962472"/>
            <a:ext cx="48245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Николаевна Елисеева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волшебница Детства, работает с детьми с задержкой психического развития. Её высшее образование и высшая квалификационная категория помогают вдохновлять и поддерживать даже самых робких детей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Достижения: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год-Почётная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комитета образования </a:t>
            </a:r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-II место в муниципальном  конкурсе 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 — 2016»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– I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областного этапа Всероссийского конкурса в области педагогики, работы с детьми и молодежью до 20 лет «За нравственный подвиг учителя»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- II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конкурсе программ дополнительного образования 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 I место муниципального этапа Всероссийского конкурса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игрушек-кормушек «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друзья пернатых»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 место регионального этапа всероссийского конкурса детско-юношеского творчества по пожарной безопасности  «Неопалимая купина».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31" y="2036803"/>
            <a:ext cx="2421553" cy="3238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35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36293"/>
            <a:ext cx="7848872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наших педагогов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83768" y="1988840"/>
            <a:ext cx="72008" cy="4571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3037" l="4064" r="93993">
                        <a14:foregroundMark x1="7951" y1="42553" x2="11661" y2="32302"/>
                        <a14:foregroundMark x1="10247" y1="33462" x2="22792" y2="13926"/>
                        <a14:foregroundMark x1="9011" y1="48162" x2="10424" y2="60542"/>
                        <a14:foregroundMark x1="14311" y1="67892" x2="17138" y2="72534"/>
                        <a14:foregroundMark x1="28975" y1="83366" x2="39223" y2="85300"/>
                        <a14:foregroundMark x1="51237" y1="87621" x2="59717" y2="83752"/>
                        <a14:foregroundMark x1="69081" y1="79884" x2="72261" y2="77563"/>
                        <a14:foregroundMark x1="77739" y1="72147" x2="81449" y2="62282"/>
                        <a14:foregroundMark x1="85336" y1="53578" x2="85336" y2="48549"/>
                        <a14:foregroundMark x1="85689" y1="41586" x2="80742" y2="32302"/>
                        <a14:foregroundMark x1="81979" y1="29400" x2="77208" y2="26499"/>
                        <a14:foregroundMark x1="37456" y1="7737" x2="50177" y2="7157"/>
                        <a14:foregroundMark x1="60071" y1="11412" x2="60247" y2="7157"/>
                        <a14:foregroundMark x1="25972" y1="12186" x2="32332" y2="9671"/>
                        <a14:foregroundMark x1="8127" y1="47002" x2="8127" y2="44101"/>
                        <a14:foregroundMark x1="9011" y1="51838" x2="7774" y2="47969"/>
                        <a14:foregroundMark x1="7774" y1="53385" x2="7774" y2="53385"/>
                        <a14:foregroundMark x1="8127" y1="57834" x2="8127" y2="57834"/>
                        <a14:foregroundMark x1="10424" y1="62669" x2="10424" y2="62669"/>
                        <a14:foregroundMark x1="10954" y1="64217" x2="13251" y2="67118"/>
                        <a14:foregroundMark x1="15018" y1="72340" x2="18551" y2="74468"/>
                        <a14:foregroundMark x1="19435" y1="77563" x2="22968" y2="76209"/>
                        <a14:foregroundMark x1="22968" y1="80464" x2="24382" y2="79497"/>
                        <a14:foregroundMark x1="30742" y1="85687" x2="33922" y2="84913"/>
                        <a14:foregroundMark x1="35512" y1="87234" x2="39046" y2="84913"/>
                        <a14:foregroundMark x1="40459" y1="88201" x2="43816" y2="85106"/>
                        <a14:foregroundMark x1="45583" y1="88201" x2="48410" y2="85300"/>
                        <a14:foregroundMark x1="48410" y1="88781" x2="51237" y2="86267"/>
                        <a14:foregroundMark x1="53180" y1="88395" x2="55300" y2="86460"/>
                        <a14:foregroundMark x1="59187" y1="86847" x2="59717" y2="83172"/>
                        <a14:foregroundMark x1="63251" y1="85106" x2="63604" y2="81818"/>
                        <a14:foregroundMark x1="67491" y1="82979" x2="68021" y2="80271"/>
                        <a14:foregroundMark x1="81979" y1="66731" x2="81802" y2="64217"/>
                        <a14:foregroundMark x1="83392" y1="63250" x2="82155" y2="59961"/>
                        <a14:foregroundMark x1="84276" y1="59574" x2="83039" y2="54545"/>
                        <a14:foregroundMark x1="84982" y1="35397" x2="83392" y2="34429"/>
                        <a14:foregroundMark x1="79859" y1="25725" x2="75442" y2="21857"/>
                        <a14:foregroundMark x1="8127" y1="37718" x2="13428" y2="36750"/>
                        <a14:foregroundMark x1="13251" y1="25532" x2="19081" y2="25338"/>
                        <a14:foregroundMark x1="14311" y1="22824" x2="18375" y2="21470"/>
                        <a14:foregroundMark x1="24558" y1="11605" x2="25618" y2="11605"/>
                        <a14:foregroundMark x1="30742" y1="9284" x2="41519" y2="6963"/>
                        <a14:foregroundMark x1="34629" y1="6770" x2="41166" y2="6770"/>
                        <a14:foregroundMark x1="42580" y1="5996" x2="54594" y2="5996"/>
                        <a14:foregroundMark x1="39576" y1="5416" x2="43463" y2="5222"/>
                        <a14:foregroundMark x1="46643" y1="5222" x2="50000" y2="5222"/>
                        <a14:foregroundMark x1="58834" y1="8317" x2="72615" y2="15474"/>
                        <a14:foregroundMark x1="77739" y1="22437" x2="73675" y2="18375"/>
                        <a14:foregroundMark x1="76502" y1="17602" x2="76502" y2="17602"/>
                        <a14:foregroundMark x1="73675" y1="16248" x2="73322" y2="15280"/>
                        <a14:foregroundMark x1="69611" y1="12766" x2="68905" y2="12186"/>
                        <a14:foregroundMark x1="80919" y1="25145" x2="80919" y2="25532"/>
                        <a14:foregroundMark x1="86219" y1="41393" x2="86219" y2="41393"/>
                        <a14:foregroundMark x1="86396" y1="47969" x2="86396" y2="47969"/>
                        <a14:foregroundMark x1="74735" y1="76789" x2="74735" y2="76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75660" cy="13479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92446" y="836712"/>
            <a:ext cx="49685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солнечном королевстве Детства творит чудеса </a:t>
            </a:r>
            <a:r>
              <a:rPr lang="ru-RU" sz="1600" b="1" i="1" u="sng" dirty="0">
                <a:solidFill>
                  <a:srgbClr val="A43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Васильевна Романычева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среднее профессиональное образование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высшую квалификационную категорию, владеет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секретами общения с детьми. </a:t>
            </a:r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награды: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год - Почётная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Администрации Валдайского муниципального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департамента образования и молодежной политики Новгородской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–Присвоено звание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по профессии» </a:t>
            </a:r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год- </a:t>
            </a:r>
            <a:r>
              <a:rPr lang="en-US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муниципального этапа всероссийского (международного) фестиваля </a:t>
            </a:r>
            <a:endParaRPr lang="ru-RU" sz="1600" b="1" dirty="0" smtClean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</a:t>
            </a:r>
            <a:r>
              <a:rPr lang="ru-RU" sz="1600" b="1" dirty="0" err="1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защитников природы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37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 I место в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этапе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 —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2025» и участник областного этапа</a:t>
            </a:r>
          </a:p>
          <a:p>
            <a:pPr algn="just"/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год-Почетная </a:t>
            </a:r>
            <a:r>
              <a:rPr lang="ru-RU" sz="1600" b="1" dirty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Новгородской </a:t>
            </a:r>
            <a:r>
              <a:rPr lang="ru-RU" sz="1600" b="1" dirty="0" smtClean="0">
                <a:solidFill>
                  <a:srgbClr val="37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lang="ru-RU" sz="1600" b="1" dirty="0">
                <a:solidFill>
                  <a:srgbClr val="37441C"/>
                </a:solidFill>
                <a:latin typeface="Times New Roman" pitchFamily="18" charset="0"/>
                <a:cs typeface="Times New Roman" pitchFamily="18" charset="0"/>
              </a:rPr>
              <a:t>2026 год-Диплом соискателя Всероссийской муниципальной Премии Служения 2026 год</a:t>
            </a:r>
          </a:p>
          <a:p>
            <a:endParaRPr lang="ru-RU" sz="1600" b="1" i="0" dirty="0">
              <a:solidFill>
                <a:srgbClr val="3744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2608060" cy="3651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75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2566</Words>
  <Application>Microsoft Office PowerPoint</Application>
  <PresentationFormat>Экран (4:3)</PresentationFormat>
  <Paragraphs>217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-apple-system</vt:lpstr>
      <vt:lpstr>Arial</vt:lpstr>
      <vt:lpstr>Calibri</vt:lpstr>
      <vt:lpstr>Times New Roman</vt:lpstr>
      <vt:lpstr>Тема Office</vt:lpstr>
      <vt:lpstr> Муниципальное автономное общеобразовательное учреждение «Гимназия» г.Валдай дошкольное отделение «Ёлочка»  </vt:lpstr>
      <vt:lpstr>НЕМНОГО ИЗ ИСТОРИИ НАШЕГО ДЕТСКОГО САДА</vt:lpstr>
      <vt:lpstr>НЕМНОГО ИЗ ИСТОРИИ НАШЕГО ДЕТСКОГО САДА</vt:lpstr>
      <vt:lpstr>Каждый уголок нашего  детского сада дышит и живет любовью, не смотря на его долголетие.  </vt:lpstr>
      <vt:lpstr>Благодаря любви и детскому смеху, трудолюбию педагогов, отзывчивости родителей  детский сад живет и расцветает с каждым новым учебным годом. </vt:lpstr>
      <vt:lpstr>    Педагогический коллектив нашего детского  сада обладает высоким кадровым потенциалом, педагогическим опытом и квалификацией. В дошкольном учреждении работает 14 педагогов, их них 10 воспитателей, учитель - логопед, учитель - дефектолог, музыкальный руководитель, инструктор по физической культуре.   Имеют высшее образование  7  педагогов, 10 педагогов -  высшую квалификационную категорию, 4 педагогов - первую квалификационную категорию. Постоянство состава педагогического коллектива – это положительное качество и фактор дальнейшего улучшения педагогической работы, ведь длительное пребывание воспитателя в детском саду связано с его любовью к делу, сопровождается ростом его педагогического мастерства и общего уровня культуры.  </vt:lpstr>
      <vt:lpstr>  С 2000 года дошкольным  образовательным учреждением руководила Красильникова Светлана Алексеевна. С 2019 года Светлана Алексеевна является заместителем директора по дошкольному образованию, в ее подчинении 5 детских садов.   Светлана Алексеевна  грамотный руководитель, владеющий современными  формами управленческой деятельности. Имеет высшее профессиональное образование. Награждена Почетной  грамотой комитета образования, науки и молодежной политики  Новгородской области, Почетной  грамотой Министерства  образования Российской Федерации. Победитель муниципального и областного   конкурса в области педагогики, воспитания и работы с детьми и молодежью до 20 лет «За нравственный подвиг учителя» 2017, 2024 годах. Ей удалось создать среди педагогов атмосферу творчества, постоянного поиска эффективных форм образовательной деятельности. За этот период педагоги и воспитанники детского сада активно участвовали в конкурсах разного уровня,  спортивно-массовых мероприятиях и были награждены грамотами, дипломами, благодарственными письмами.  2026 год-Диплом соискателя Всероссийской муниципальной Премии Служения 2026 год  </vt:lpstr>
      <vt:lpstr>Достижения наших педагогов</vt:lpstr>
      <vt:lpstr>Достижения наших педагогов</vt:lpstr>
      <vt:lpstr>Достижения наших педагогов</vt:lpstr>
      <vt:lpstr>Достижения наших педагогов</vt:lpstr>
      <vt:lpstr>Достижения наших педагогов</vt:lpstr>
      <vt:lpstr>Достижения наших педагогов</vt:lpstr>
      <vt:lpstr>Достижения наших педагогов</vt:lpstr>
      <vt:lpstr>Достижения наших педагогов</vt:lpstr>
      <vt:lpstr>Презентация PowerPoint</vt:lpstr>
      <vt:lpstr>Презентация PowerPoint</vt:lpstr>
      <vt:lpstr>Презентация PowerPoint</vt:lpstr>
      <vt:lpstr>Наши педагоги наставники</vt:lpstr>
      <vt:lpstr>Будущее  детского сада за  молодыми  педагогами </vt:lpstr>
      <vt:lpstr>Наши специалисты</vt:lpstr>
      <vt:lpstr>Наши специалисты</vt:lpstr>
      <vt:lpstr>Презентация PowerPoint</vt:lpstr>
      <vt:lpstr>Инновационная     и методическая   деятельность</vt:lpstr>
      <vt:lpstr>Достижения нашего детского сада</vt:lpstr>
      <vt:lpstr>Достижения нашего детского сада</vt:lpstr>
      <vt:lpstr>Достижения нашего детского сада</vt:lpstr>
      <vt:lpstr>Презентация PowerPoint</vt:lpstr>
      <vt:lpstr>Спасибо за внимание!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№12 «Ёлочка» г.Валдай» Добро пожаловать! Мы рады приветствовать Вас на страницах нашего стенд</dc:title>
  <dc:creator>1</dc:creator>
  <cp:lastModifiedBy>Admin</cp:lastModifiedBy>
  <cp:revision>396</cp:revision>
  <dcterms:created xsi:type="dcterms:W3CDTF">2018-03-05T10:29:02Z</dcterms:created>
  <dcterms:modified xsi:type="dcterms:W3CDTF">2026-03-12T09:29:32Z</dcterms:modified>
</cp:coreProperties>
</file>