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2.jpg" ContentType="image/jpeg"/>
  <Override PartName="/ppt/media/image61.jpg" ContentType="image/jpeg"/>
  <Override PartName="/ppt/media/image72.jpg" ContentType="image/jpeg"/>
  <Override PartName="/ppt/media/image73.jpg" ContentType="image/jpeg"/>
  <Override PartName="/ppt/media/image7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56" r:id="rId3"/>
    <p:sldId id="275" r:id="rId4"/>
    <p:sldId id="276" r:id="rId5"/>
    <p:sldId id="278" r:id="rId6"/>
    <p:sldId id="277" r:id="rId7"/>
    <p:sldId id="279" r:id="rId8"/>
    <p:sldId id="274" r:id="rId9"/>
    <p:sldId id="280" r:id="rId10"/>
    <p:sldId id="281" r:id="rId11"/>
    <p:sldId id="282" r:id="rId12"/>
    <p:sldId id="283" r:id="rId13"/>
    <p:sldId id="285" r:id="rId14"/>
    <p:sldId id="286" r:id="rId15"/>
    <p:sldId id="284" r:id="rId16"/>
    <p:sldId id="292" r:id="rId17"/>
    <p:sldId id="287" r:id="rId18"/>
    <p:sldId id="288" r:id="rId19"/>
    <p:sldId id="289" r:id="rId20"/>
    <p:sldId id="290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6" y="5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66230" y="302767"/>
            <a:ext cx="5305425" cy="149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4700" y="1256157"/>
            <a:ext cx="5259070" cy="1548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package" Target="../embeddings/Microsoft_PowerPoint_Presentation.pptx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29DDF-4A55-41C9-A201-2CC57573FC61}"/>
              </a:ext>
            </a:extLst>
          </p:cNvPr>
          <p:cNvSpPr txBox="1"/>
          <p:nvPr/>
        </p:nvSpPr>
        <p:spPr>
          <a:xfrm>
            <a:off x="6248400" y="381000"/>
            <a:ext cx="5105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Краснопутьская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средняя общеобразовательная школа </a:t>
            </a:r>
          </a:p>
          <a:p>
            <a:pPr indent="450215"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дошкольное отделение «Веснушка»</a:t>
            </a:r>
          </a:p>
          <a:p>
            <a:pPr indent="450215"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«Мой детский сад в лицах»</a:t>
            </a:r>
          </a:p>
          <a:p>
            <a:pPr indent="450215" algn="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Авторы: </a:t>
            </a:r>
          </a:p>
          <a:p>
            <a:pPr indent="450215"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Хоружева А.Р.,</a:t>
            </a:r>
          </a:p>
          <a:p>
            <a:pPr indent="450215"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воспитатель, 38 лет,</a:t>
            </a:r>
          </a:p>
          <a:p>
            <a:pPr indent="450215" algn="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Дмитриева Ю.А., </a:t>
            </a:r>
          </a:p>
          <a:p>
            <a:pPr indent="450215" algn="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воспитатель, 39 лет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028C2-5474-4D7E-9F3E-2CD2F09A9CE1}"/>
              </a:ext>
            </a:extLst>
          </p:cNvPr>
          <p:cNvSpPr txBox="1"/>
          <p:nvPr/>
        </p:nvSpPr>
        <p:spPr>
          <a:xfrm>
            <a:off x="609600" y="762000"/>
            <a:ext cx="464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атриотический марафон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«Славим Отечество!»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конкурс </a:t>
            </a:r>
          </a:p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мультимедийных презентаций, </a:t>
            </a:r>
          </a:p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посвященных Году педагога и наставника, </a:t>
            </a:r>
          </a:p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«Мой детский сад в лицах»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99" y="251879"/>
            <a:ext cx="29107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талантливый, творческий воспитатель –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Сметанина Лариса Михайловна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высшую квалификационную категорию, стаж педагогической работы 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лет.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 своего дела.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создает изумительные постройки из снега и песка, шьет оригинальные наряды и атрибуты, а еще облагораживает нашу территорию, не хуже, чем в Сочинском дендрарии.             </a:t>
            </a:r>
          </a:p>
        </p:txBody>
      </p:sp>
      <p:pic>
        <p:nvPicPr>
          <p:cNvPr id="5122" name="Picture 2" descr="C:\Users\валечка\Desktop\Рабочий стол\ФОТО и видео\Фото сотрудников\Коллеги 2020\Сметанин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60" y="444255"/>
            <a:ext cx="1797394" cy="23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лечка\Desktop\красивые фото - экология\IMG_20180511_134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34" y="2840780"/>
            <a:ext cx="3559859" cy="2669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валечка\Desktop\красивые фото - экология\IMG-20220114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83" y="436338"/>
            <a:ext cx="3429476" cy="23856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валечка\Desktop\красивые фото - экология\Фото0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59" y="455150"/>
            <a:ext cx="2114125" cy="281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E229A-FADC-4502-AD86-3496D84F6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09" y="3983574"/>
            <a:ext cx="990600" cy="1651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FCE8A2-1E14-4DC4-922A-0C031E0803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30" y="3329370"/>
            <a:ext cx="1538983" cy="2051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64A12-F1A2-4C31-B82D-C01CEDE29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14" y="2971800"/>
            <a:ext cx="1047750" cy="152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A57CC-5307-79B2-6B0C-81A839E25784}"/>
              </a:ext>
            </a:extLst>
          </p:cNvPr>
          <p:cNvSpPr txBox="1"/>
          <p:nvPr/>
        </p:nvSpPr>
        <p:spPr>
          <a:xfrm>
            <a:off x="1585376" y="505371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и призер конкурсов различного уровня.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60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37548"/>
            <a:ext cx="32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ответственный и дисциплинированный воспитатель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Савелова Наталья Николаевна.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высшей квалификационной категории. Стаж педагогической работы более 20 лет.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профессионалом своего дела, который умеет работать с детьми и ладить с родителями. Организовать работу с родителями умет быстро и эффективно. </a:t>
            </a:r>
          </a:p>
        </p:txBody>
      </p:sp>
      <p:pic>
        <p:nvPicPr>
          <p:cNvPr id="6146" name="Picture 2" descr="C:\Users\валечка\Desktop\Рабочий стол\ФОТО и видео\Фото сотрудников\Коллеги 2020\Савел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1904999" cy="253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алечка\Desktop\Рабочий стол\Документы ДОУ\Педагоги\Савелова Н.Н\Савелова Н.Н\IMG-20190903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79157"/>
            <a:ext cx="1905001" cy="25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 descr="https://savelova-domodkrsch.edumsko.ru/uploads/5800/5715/section/540391/IMG-20220329-WA0005.jpg?16487521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2286000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059111-EFAD-47E8-BC39-EA78EEA42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40" y="3162739"/>
            <a:ext cx="3783280" cy="2610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4A5C59-13E2-2308-16D8-B4A33B1166A6}"/>
              </a:ext>
            </a:extLst>
          </p:cNvPr>
          <p:cNvSpPr txBox="1"/>
          <p:nvPr/>
        </p:nvSpPr>
        <p:spPr>
          <a:xfrm>
            <a:off x="1450769" y="5029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и призер конкурсов различного уровня.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EAFF88-3C1D-1B12-2DE7-1128AEE15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323" y="416626"/>
            <a:ext cx="2797811" cy="2746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288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399" y="304800"/>
            <a:ext cx="33685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начинающие свой педагогический путь педагоги: </a:t>
            </a:r>
          </a:p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Борсиева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Альфия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Наилевна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«Наш самый продвинутый педагог в области ИКТ технологий»;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Дмитриева Юлия Александровна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«Самый артистичный» воспитатель.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работают в нашем детском саду с августа 2023 года. Любят детей, дисциплину, имеют творческий подход, осваивают новое в области образования и воспитания дошкольников и перенимают опыт у наших опытных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1025D6-DF92-9AE3-4A05-ABE5B7F9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326" y="457200"/>
            <a:ext cx="2669148" cy="2669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4368FF-0EE4-4660-A0BF-B532360A6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1" y="304799"/>
            <a:ext cx="1766131" cy="2362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B5325-44A1-4E4D-AF28-AB21992C9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29" y="3143221"/>
            <a:ext cx="1766130" cy="2362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7D6D3-7040-464C-A743-08B2D67D9676}"/>
              </a:ext>
            </a:extLst>
          </p:cNvPr>
          <p:cNvSpPr txBox="1"/>
          <p:nvPr/>
        </p:nvSpPr>
        <p:spPr>
          <a:xfrm>
            <a:off x="2667000" y="489199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696DA4-AFEF-4F14-9DE4-FDFD94663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1" y="3224394"/>
            <a:ext cx="3301476" cy="2199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59459E-E5C5-43CD-8498-24C4CF6D3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97" y="3347324"/>
            <a:ext cx="2190504" cy="1596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6ACC02-BDFC-422C-8BDB-87C455FD4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74" y="605254"/>
            <a:ext cx="2669148" cy="25210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401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495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фикультурные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для наших ребят проходят под руководством опытных и знающих свое дело  педагогов: инструктор по физической культуре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Баранова Светлана Сергеевна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музыкальный руководитель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Хоружева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7509F8-F36B-404E-9F22-80CBE778A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4" y="2286000"/>
            <a:ext cx="2089745" cy="27834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FF0577-41E9-4366-ACBB-D540181F7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4" r="-3396"/>
          <a:stretch/>
        </p:blipFill>
        <p:spPr bwMode="auto">
          <a:xfrm>
            <a:off x="6324600" y="457200"/>
            <a:ext cx="3657600" cy="1986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69D99AD-B793-4D39-A517-F5AB7B67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667000"/>
            <a:ext cx="2650176" cy="2554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CD8FA8-C7D9-45A3-9355-EC85C0712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00" y="2919699"/>
            <a:ext cx="2176234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4C48D-169D-4656-A5BC-C547ED8E5840}"/>
              </a:ext>
            </a:extLst>
          </p:cNvPr>
          <p:cNvSpPr txBox="1"/>
          <p:nvPr/>
        </p:nvSpPr>
        <p:spPr>
          <a:xfrm>
            <a:off x="6324600" y="2667000"/>
            <a:ext cx="2649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опытные,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творческие.Имеют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высшую квалификационную категорию.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конкурсов различного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604780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510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отметить нашего инструктора по физической культуре –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Харьковскую Ирину Владимировну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работала с нами с 2010    по 2015гг. Педагог – профессионал своего дела. В каких только мероприятиях мы с ней не участвовали: и Домодедовская лыжня, и муниципальная олимпиада дошкольников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г.о.Домодедово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Шаховская лыжня св. Пантелеймона, посвященная Дню Защитника Отечества.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1F0CFA-41E5-42D7-87ED-7CBCCC8A0A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95" y="368135"/>
            <a:ext cx="2667000" cy="1981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1821D8-BD34-4624-882B-D5B2B5CF5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35" y="3505200"/>
            <a:ext cx="2981465" cy="22200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BE028E-C586-44A1-8064-319B92E53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726" y="1684684"/>
            <a:ext cx="2834815" cy="2099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2EEF5-2C80-4E2A-A807-59A9EEA4B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84094"/>
            <a:ext cx="2209800" cy="29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481" y="457200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«главные помощники» и по хозяйству, и в занятиях, и в мероприятиях. Без них никуда. Это наши младшие воспитатели.</a:t>
            </a:r>
          </a:p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более 10 лет. Всегда отзывчивы, улыбчивы, любят детей и являются самыми главными помощниками педагогов.</a:t>
            </a:r>
          </a:p>
        </p:txBody>
      </p:sp>
      <p:pic>
        <p:nvPicPr>
          <p:cNvPr id="7170" name="Picture 2" descr="C:\Users\валечка\Desktop\Рабочий стол\ФОТО и видео\Фото сотрудников\Коллеги 2020\Конопат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9" y="3216406"/>
            <a:ext cx="1810449" cy="250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алечка\Desktop\Рабочий стол\ФОТО и видео\Фото сотрудников\Коллеги 2020\Коротка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42" y="3216406"/>
            <a:ext cx="1875863" cy="24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1F494-9028-7738-A996-E3593E3EEC35}"/>
              </a:ext>
            </a:extLst>
          </p:cNvPr>
          <p:cNvSpPr txBox="1"/>
          <p:nvPr/>
        </p:nvSpPr>
        <p:spPr>
          <a:xfrm>
            <a:off x="1539461" y="2293076"/>
            <a:ext cx="2008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Конопаткина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Эдуардовна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6B236-5132-4809-D62E-81A9EAE63812}"/>
              </a:ext>
            </a:extLst>
          </p:cNvPr>
          <p:cNvSpPr txBox="1"/>
          <p:nvPr/>
        </p:nvSpPr>
        <p:spPr>
          <a:xfrm>
            <a:off x="3883048" y="2293076"/>
            <a:ext cx="2064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Короткая Валентина Ивановна</a:t>
            </a:r>
          </a:p>
        </p:txBody>
      </p:sp>
      <p:pic>
        <p:nvPicPr>
          <p:cNvPr id="10" name="Picture 3" descr="C:\Users\валечка\Desktop\Рабочий стол\ФОТО и видео\Фото сотрудников\Коллеги 2020\Халько.jpg">
            <a:extLst>
              <a:ext uri="{FF2B5EF4-FFF2-40B4-BE49-F238E27FC236}">
                <a16:creationId xmlns:a16="http://schemas.microsoft.com/office/drawing/2014/main" id="{366DED00-931D-4D85-8149-0040D152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999" y="2256460"/>
            <a:ext cx="2064439" cy="27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F0DF1-E7C8-4F5F-8C8C-1DE7D77EC44D}"/>
              </a:ext>
            </a:extLst>
          </p:cNvPr>
          <p:cNvSpPr txBox="1"/>
          <p:nvPr/>
        </p:nvSpPr>
        <p:spPr>
          <a:xfrm>
            <a:off x="6579920" y="538750"/>
            <a:ext cx="4545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наших воспитанников мы доверяем нашей опытной, доброй и отзывчивой медицинской сестре </a:t>
            </a:r>
          </a:p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Халько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Елене Александровне.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FB1A46-8C9C-41EE-9F21-3EBC32991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36" y="1850574"/>
            <a:ext cx="2769919" cy="1936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9798FF-FB99-46F1-B1BC-CFACF63FC9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2406" y="4108297"/>
            <a:ext cx="2123011" cy="1519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42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C5AEE55-9270-4B61-B633-1D4CD6A688D4}"/>
              </a:ext>
            </a:extLst>
          </p:cNvPr>
          <p:cNvSpPr txBox="1"/>
          <p:nvPr/>
        </p:nvSpPr>
        <p:spPr>
          <a:xfrm>
            <a:off x="762000" y="457200"/>
            <a:ext cx="5105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себе детский сад без повара, просто невозможно.</a:t>
            </a:r>
          </a:p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наш повар –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Чеб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Лидия Петровна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самый лучший повар в округе по мнению детей и родителей. Ее блюда красивы, вкусны и полезны.</a:t>
            </a:r>
          </a:p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является призером второй степени районного конкурса «Лучший повар детского сада».</a:t>
            </a:r>
          </a:p>
        </p:txBody>
      </p:sp>
      <p:pic>
        <p:nvPicPr>
          <p:cNvPr id="11" name="Picture 4" descr="C:\Users\валечка\Desktop\Рабочий стол\ФОТО и видео\Фото сотрудников\Коллеги 2020\Чеб 3.jpg">
            <a:extLst>
              <a:ext uri="{FF2B5EF4-FFF2-40B4-BE49-F238E27FC236}">
                <a16:creationId xmlns:a16="http://schemas.microsoft.com/office/drawing/2014/main" id="{AE982140-1023-4325-84E5-0EA9D327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20877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4E88C7-80ED-406D-A729-1F3C15C1E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429000"/>
            <a:ext cx="2895600" cy="2284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DBF51F-20D4-4B1F-A371-DDB660AE5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40" y="432460"/>
            <a:ext cx="2895600" cy="2171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5" descr="C:\Users\валечка\Downloads\IMG_20231129_090922.jpg">
            <a:extLst>
              <a:ext uri="{FF2B5EF4-FFF2-40B4-BE49-F238E27FC236}">
                <a16:creationId xmlns:a16="http://schemas.microsoft.com/office/drawing/2014/main" id="{05BE050C-5815-4D06-AE11-3CB957D5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36" y="2319419"/>
            <a:ext cx="2895600" cy="19344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269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48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– залог здоровья! Наш дворник – охранник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Зобов Владимир Анатольевич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только наш главный помощник по хозяйству, но и бессменный Дед Мороз, Старик Хоттабыч и почетный гость в мероприятиях, посвященных нравственно – патриотическому воспитанию, так как он является майором запаса, ветераном боевых действий и Председателем совета ветеранов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Краснопутьского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Административного округа.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373879"/>
              </p:ext>
            </p:extLst>
          </p:nvPr>
        </p:nvGraphicFramePr>
        <p:xfrm>
          <a:off x="1828800" y="3429000"/>
          <a:ext cx="1885732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Презентация" r:id="rId3" imgW="3427449" imgH="4570638" progId="PowerPoint.Show.12">
                  <p:embed/>
                </p:oleObj>
              </mc:Choice>
              <mc:Fallback>
                <p:oleObj name="Презентация" r:id="rId3" imgW="3427449" imgH="457063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8800" y="3429000"/>
                        <a:ext cx="1885732" cy="251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BA0C46-4D32-492B-9D56-A445B2C6E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48400" y="457199"/>
            <a:ext cx="3215518" cy="2384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E39B3B-1063-4545-A9B2-18B86C792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80" y="3173611"/>
            <a:ext cx="2921681" cy="2384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6391D0-90BA-457A-8DB7-7009E82BF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>
          <a:xfrm rot="10800000" flipV="1">
            <a:off x="8821665" y="3245114"/>
            <a:ext cx="2751829" cy="1756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EBE976-406F-4AA8-9FB7-F4BF9FE6B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265" y="437407"/>
            <a:ext cx="1827935" cy="28208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421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353" y="609600"/>
            <a:ext cx="4416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округе детсада меньше нас,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губернатора не получаем грантов,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все кто здесь работал – высший класс!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сколько здесь работало талантов!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9599" y="1905000"/>
            <a:ext cx="2363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Брыксина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Владимировна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музыкальный руководитель, а сейчас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зам.нач.территориального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Краснопутьского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Лобановского административных округов.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3898339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Коломейчук</a:t>
            </a:r>
            <a:r>
              <a:rPr lang="ru-RU" sz="1200" b="1" dirty="0"/>
              <a:t> Галина Михайловна,</a:t>
            </a:r>
          </a:p>
          <a:p>
            <a:r>
              <a:rPr lang="ru-RU" sz="1200" b="1" dirty="0" err="1"/>
              <a:t>Телешова</a:t>
            </a:r>
            <a:r>
              <a:rPr lang="ru-RU" sz="1200" b="1" dirty="0"/>
              <a:t> Элла Григорьевна</a:t>
            </a:r>
          </a:p>
          <a:p>
            <a:r>
              <a:rPr lang="ru-RU" sz="1200" dirty="0"/>
              <a:t>У нас работали воспитателями, а затем стали  – заведующими детских садов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4263" y="532099"/>
            <a:ext cx="2067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Прибылова</a:t>
            </a:r>
            <a:r>
              <a:rPr lang="ru-RU" sz="1200" b="1" dirty="0"/>
              <a:t> Мария Валерьевна</a:t>
            </a:r>
          </a:p>
          <a:p>
            <a:r>
              <a:rPr lang="ru-RU" sz="1200" dirty="0"/>
              <a:t>У нас заместитель заведующего по АХР , а сейчас – заместитель директора МАОУ </a:t>
            </a:r>
            <a:r>
              <a:rPr lang="ru-RU" sz="1200" dirty="0" err="1"/>
              <a:t>Краснопутьской</a:t>
            </a:r>
            <a:r>
              <a:rPr lang="ru-RU" sz="1200" dirty="0"/>
              <a:t> СОШ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1728" y="2351117"/>
            <a:ext cx="1987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Немова</a:t>
            </a:r>
            <a:r>
              <a:rPr lang="ru-RU" sz="1200" b="1" dirty="0"/>
              <a:t> Мария Владиславовна</a:t>
            </a:r>
          </a:p>
          <a:p>
            <a:r>
              <a:rPr lang="ru-RU" sz="1200" dirty="0"/>
              <a:t>У нас музыкальный </a:t>
            </a:r>
            <a:r>
              <a:rPr lang="ru-RU" sz="1200" dirty="0" err="1"/>
              <a:t>руководитель,теперь</a:t>
            </a:r>
            <a:r>
              <a:rPr lang="ru-RU" sz="1200" dirty="0"/>
              <a:t> работает директором филиала Шаховской детской </a:t>
            </a:r>
            <a:r>
              <a:rPr lang="ru-RU" sz="1200" dirty="0" err="1"/>
              <a:t>муз.школы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776005" y="4336542"/>
            <a:ext cx="183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Терехина Татьяна Михайловна</a:t>
            </a:r>
          </a:p>
          <a:p>
            <a:r>
              <a:rPr lang="ru-RU" sz="1200" dirty="0"/>
              <a:t>В нашем детском саду воспитатель, а теперь – учитель начальных классов.</a:t>
            </a:r>
          </a:p>
        </p:txBody>
      </p:sp>
      <p:pic>
        <p:nvPicPr>
          <p:cNvPr id="11266" name="Picture 2" descr="C:\Users\валечка\Desktop\Рабочий стол\ФОТО и видео\Фото сотрудников\Коллеги 2020\Прибылов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864" y="502607"/>
            <a:ext cx="1371600" cy="1828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валечка\Desktop\красивые фото - экология\Screenshot_2023-11-29-11-58-08-99_6012fa4d4ddec268fc5c7112cbb265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47" y="1874132"/>
            <a:ext cx="1693250" cy="1662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валечка\Desktop\красивые фото - экология\Screenshot_2023-11-29-11-59-08-55_83205596e5bc50f461d1fb1edf82f8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48" y="3829096"/>
            <a:ext cx="1180002" cy="16151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валечка\Desktop\красивые фото - экология\Screenshot_2023-11-29-12-09-33-99_21da60175e70af211acc4f26191b7a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84" y="4173188"/>
            <a:ext cx="1506403" cy="1527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:\Users\валечка\Desktop\красивые фото - экология\Screenshot_2023-11-29-12-08-22-02_21da60175e70af211acc4f26191b7a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34" y="3805321"/>
            <a:ext cx="1110509" cy="1662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1B796-A981-4E84-A4B6-70846863B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27" y="2070781"/>
            <a:ext cx="1522957" cy="1662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523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976" y="533400"/>
            <a:ext cx="50882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гордимся нашим детским садом и нашим коллективом. Мы стараемся сохранять и следовать традициям, которым уже немало лет, но и шагать в ногу со временем, создавая свои традиции и сохраняя их тоже.</a:t>
            </a:r>
          </a:p>
        </p:txBody>
      </p:sp>
      <p:pic>
        <p:nvPicPr>
          <p:cNvPr id="12290" name="Picture 2" descr="C:\Users\валечка\Desktop\Детский сад в лицах\dscn123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2859034" cy="2144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валечка\Desktop\Детский сад в лицах\DSC_0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6" y="2475616"/>
            <a:ext cx="2974082" cy="1969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1" y="523390"/>
            <a:ext cx="3336684" cy="2387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0DB6B8-C1EF-47BA-B761-DD11D65AE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3093523"/>
            <a:ext cx="3336684" cy="25025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8A9564-3192-DF75-81BC-71ED6F1D9DDA}"/>
              </a:ext>
            </a:extLst>
          </p:cNvPr>
          <p:cNvSpPr txBox="1"/>
          <p:nvPr/>
        </p:nvSpPr>
        <p:spPr>
          <a:xfrm>
            <a:off x="9830673" y="3276600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Сказка, где родители являются главными героями на «День матери».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BB932-EF4E-07C0-03CB-40A6AFC39794}"/>
              </a:ext>
            </a:extLst>
          </p:cNvPr>
          <p:cNvSpPr txBox="1"/>
          <p:nvPr/>
        </p:nvSpPr>
        <p:spPr>
          <a:xfrm>
            <a:off x="3601217" y="2248949"/>
            <a:ext cx="2362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Активное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ru-RU" sz="1600" i="1" dirty="0"/>
              <a:t> </a:t>
            </a:r>
          </a:p>
          <a:p>
            <a:r>
              <a:rPr lang="ru-RU" sz="1600" i="1" dirty="0"/>
              <a:t>в мероприятиях нравственно – патриотического воспитания.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188A9-2F0C-9B93-0F1F-7F7A4928551D}"/>
              </a:ext>
            </a:extLst>
          </p:cNvPr>
          <p:cNvSpPr txBox="1"/>
          <p:nvPr/>
        </p:nvSpPr>
        <p:spPr>
          <a:xfrm>
            <a:off x="6303797" y="416772"/>
            <a:ext cx="2162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Шествие «Бессмертного полка»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территории городка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Шахово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привлечением воспитанников, родителей и 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2643169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29122" y="343026"/>
            <a:ext cx="4848478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979" marR="5080" indent="-208915" algn="ctr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Times New Roman"/>
                <a:cs typeface="Times New Roman"/>
              </a:rPr>
              <a:t>В то время на территории городка </a:t>
            </a:r>
            <a:r>
              <a:rPr lang="ru-RU" dirty="0" err="1">
                <a:latin typeface="Times New Roman"/>
                <a:cs typeface="Times New Roman"/>
              </a:rPr>
              <a:t>Шахово</a:t>
            </a:r>
            <a:r>
              <a:rPr lang="ru-RU" dirty="0">
                <a:latin typeface="Times New Roman"/>
                <a:cs typeface="Times New Roman"/>
              </a:rPr>
              <a:t> располагалась военная часть </a:t>
            </a:r>
            <a:r>
              <a:rPr lang="ru-RU" dirty="0"/>
              <a:t>11282</a:t>
            </a:r>
            <a:r>
              <a:rPr lang="ru-RU" dirty="0">
                <a:latin typeface="Times New Roman"/>
                <a:cs typeface="Times New Roman"/>
              </a:rPr>
              <a:t> и детский сад был построен для детей военнослужащих, которые и строили этот детский сад. Военнослужащие всегда были опорой и друзьями нашего маленького, </a:t>
            </a:r>
            <a:r>
              <a:rPr lang="ru-RU" dirty="0" err="1">
                <a:latin typeface="Times New Roman"/>
                <a:cs typeface="Times New Roman"/>
              </a:rPr>
              <a:t>двухгруппового</a:t>
            </a:r>
            <a:r>
              <a:rPr lang="ru-RU" dirty="0">
                <a:latin typeface="Times New Roman"/>
                <a:cs typeface="Times New Roman"/>
              </a:rPr>
              <a:t> детского сада. И уже тогда здесь стали зарождаться традиции, которые существуют до сих пор.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14078" y="3965887"/>
            <a:ext cx="1681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5505" algn="l"/>
              </a:tabLst>
            </a:pP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02B01E-ABC0-42FF-8027-E4999A2C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79460"/>
            <a:ext cx="4543678" cy="4192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6C190-4D94-4B0A-B742-E42B56A0A19D}"/>
              </a:ext>
            </a:extLst>
          </p:cNvPr>
          <p:cNvSpPr txBox="1"/>
          <p:nvPr/>
        </p:nvSpPr>
        <p:spPr>
          <a:xfrm>
            <a:off x="609600" y="379131"/>
            <a:ext cx="484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1961 год. Здесь был военный городок,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садик не имел названья, 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дети получали здесь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воспитание, и знанья.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A52F22-B44C-4362-AA3A-CB5ED080AB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08" y="2848840"/>
            <a:ext cx="5017892" cy="2922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0" y="540008"/>
            <a:ext cx="3124199" cy="2138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DA33E-A7A6-4302-9CFF-8AB722C44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90" y="540008"/>
            <a:ext cx="2743200" cy="27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C2426-4273-4924-9ADF-3BA68181E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73890"/>
            <a:ext cx="2336271" cy="22979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3E9DD-C818-2AA1-B787-BB7C7F7A9709}"/>
              </a:ext>
            </a:extLst>
          </p:cNvPr>
          <p:cNvSpPr txBox="1"/>
          <p:nvPr/>
        </p:nvSpPr>
        <p:spPr>
          <a:xfrm>
            <a:off x="6325590" y="3574793"/>
            <a:ext cx="5181600" cy="176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914400" algn="just">
              <a:lnSpc>
                <a:spcPct val="100600"/>
              </a:lnSpc>
              <a:spcBef>
                <a:spcPts val="85"/>
              </a:spcBef>
            </a:pPr>
            <a:r>
              <a:rPr lang="ru-RU" sz="1800" b="1" i="1" dirty="0">
                <a:latin typeface="Times New Roman"/>
                <a:cs typeface="Times New Roman"/>
              </a:rPr>
              <a:t>Наш</a:t>
            </a:r>
            <a:r>
              <a:rPr lang="ru-RU" sz="1800" b="1" i="1" spc="7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детский</a:t>
            </a:r>
            <a:r>
              <a:rPr lang="ru-RU" sz="1800" b="1" i="1" spc="5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сад</a:t>
            </a:r>
            <a:r>
              <a:rPr lang="ru-RU" sz="1800" b="1" i="1" spc="7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–</a:t>
            </a:r>
            <a:r>
              <a:rPr lang="ru-RU" sz="1800" b="1" i="1" spc="60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это</a:t>
            </a:r>
            <a:r>
              <a:rPr lang="ru-RU" sz="1800" b="1" i="1" spc="70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территория</a:t>
            </a:r>
            <a:r>
              <a:rPr lang="ru-RU" sz="1800" b="1" i="1" spc="70" dirty="0">
                <a:latin typeface="Times New Roman"/>
                <a:cs typeface="Times New Roman"/>
              </a:rPr>
              <a:t> </a:t>
            </a:r>
            <a:r>
              <a:rPr lang="ru-RU" sz="1800" b="1" i="1" spc="-10" dirty="0">
                <a:latin typeface="Times New Roman"/>
                <a:cs typeface="Times New Roman"/>
              </a:rPr>
              <a:t>любви, </a:t>
            </a:r>
            <a:r>
              <a:rPr lang="ru-RU" sz="1800" b="1" i="1" dirty="0">
                <a:latin typeface="Times New Roman"/>
                <a:cs typeface="Times New Roman"/>
              </a:rPr>
              <a:t>счастья</a:t>
            </a:r>
            <a:r>
              <a:rPr lang="ru-RU" sz="1800" b="1" i="1" spc="32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и</a:t>
            </a:r>
            <a:r>
              <a:rPr lang="ru-RU" sz="1800" b="1" i="1" spc="32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«вечной</a:t>
            </a:r>
            <a:r>
              <a:rPr lang="ru-RU" sz="1800" b="1" i="1" spc="32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молодости».</a:t>
            </a:r>
            <a:r>
              <a:rPr lang="ru-RU" sz="1800" b="1" i="1" spc="335" dirty="0">
                <a:latin typeface="Times New Roman"/>
                <a:cs typeface="Times New Roman"/>
              </a:rPr>
              <a:t> </a:t>
            </a:r>
          </a:p>
          <a:p>
            <a:pPr marL="12700" marR="5080" indent="914400" algn="just">
              <a:lnSpc>
                <a:spcPct val="100600"/>
              </a:lnSpc>
              <a:spcBef>
                <a:spcPts val="85"/>
              </a:spcBef>
            </a:pPr>
            <a:r>
              <a:rPr lang="ru-RU" sz="1800" b="1" i="1" dirty="0">
                <a:latin typeface="Times New Roman"/>
                <a:cs typeface="Times New Roman"/>
              </a:rPr>
              <a:t>Это</a:t>
            </a:r>
            <a:r>
              <a:rPr lang="ru-RU" sz="1800" b="1" i="1" spc="330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теплый</a:t>
            </a:r>
            <a:r>
              <a:rPr lang="ru-RU" sz="1800" b="1" i="1" spc="325" dirty="0">
                <a:latin typeface="Times New Roman"/>
                <a:cs typeface="Times New Roman"/>
              </a:rPr>
              <a:t> </a:t>
            </a:r>
            <a:r>
              <a:rPr lang="ru-RU" sz="1800" b="1" i="1" spc="-20" dirty="0">
                <a:latin typeface="Times New Roman"/>
                <a:cs typeface="Times New Roman"/>
              </a:rPr>
              <a:t>дом, </a:t>
            </a:r>
            <a:r>
              <a:rPr lang="ru-RU" sz="1800" b="1" i="1" dirty="0">
                <a:latin typeface="Times New Roman"/>
                <a:cs typeface="Times New Roman"/>
              </a:rPr>
              <a:t>где</a:t>
            </a:r>
            <a:r>
              <a:rPr lang="ru-RU" sz="1800" b="1" i="1" spc="400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царит</a:t>
            </a:r>
            <a:r>
              <a:rPr lang="ru-RU" sz="1800" b="1" i="1" spc="409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семейная</a:t>
            </a:r>
            <a:r>
              <a:rPr lang="ru-RU" sz="1800" b="1" i="1" spc="420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обстановка,</a:t>
            </a:r>
            <a:r>
              <a:rPr lang="ru-RU" sz="1800" b="1" i="1" spc="41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где</a:t>
            </a:r>
            <a:r>
              <a:rPr lang="ru-RU" sz="1800" b="1" i="1" spc="425" dirty="0">
                <a:latin typeface="Times New Roman"/>
                <a:cs typeface="Times New Roman"/>
              </a:rPr>
              <a:t> </a:t>
            </a:r>
            <a:r>
              <a:rPr lang="ru-RU" sz="1800" b="1" i="1" dirty="0">
                <a:latin typeface="Times New Roman"/>
                <a:cs typeface="Times New Roman"/>
              </a:rPr>
              <a:t>дети</a:t>
            </a:r>
            <a:r>
              <a:rPr lang="ru-RU" sz="1800" b="1" i="1" spc="405" dirty="0">
                <a:latin typeface="Times New Roman"/>
                <a:cs typeface="Times New Roman"/>
              </a:rPr>
              <a:t> </a:t>
            </a:r>
            <a:r>
              <a:rPr lang="ru-RU" sz="1800" b="1" i="1" spc="-10" dirty="0">
                <a:latin typeface="Times New Roman"/>
                <a:cs typeface="Times New Roman"/>
              </a:rPr>
              <a:t>играют, </a:t>
            </a:r>
            <a:r>
              <a:rPr lang="ru-RU" sz="1800" b="1" i="1" dirty="0">
                <a:latin typeface="Times New Roman"/>
                <a:cs typeface="Times New Roman"/>
              </a:rPr>
              <a:t>слушают</a:t>
            </a:r>
            <a:r>
              <a:rPr lang="ru-RU" sz="1800" b="1" i="1" spc="215" dirty="0">
                <a:latin typeface="Times New Roman"/>
                <a:cs typeface="Times New Roman"/>
              </a:rPr>
              <a:t>  </a:t>
            </a:r>
            <a:r>
              <a:rPr lang="ru-RU" sz="1800" b="1" i="1" dirty="0">
                <a:latin typeface="Times New Roman"/>
                <a:cs typeface="Times New Roman"/>
              </a:rPr>
              <a:t>сказки,</a:t>
            </a:r>
            <a:r>
              <a:rPr lang="ru-RU" sz="1800" b="1" i="1" spc="220" dirty="0">
                <a:latin typeface="Times New Roman"/>
                <a:cs typeface="Times New Roman"/>
              </a:rPr>
              <a:t>  </a:t>
            </a:r>
            <a:r>
              <a:rPr lang="ru-RU" sz="1800" b="1" i="1" dirty="0">
                <a:latin typeface="Times New Roman"/>
                <a:cs typeface="Times New Roman"/>
              </a:rPr>
              <a:t>участвуют</a:t>
            </a:r>
            <a:r>
              <a:rPr lang="ru-RU" sz="1800" b="1" i="1" spc="225" dirty="0">
                <a:latin typeface="Times New Roman"/>
                <a:cs typeface="Times New Roman"/>
              </a:rPr>
              <a:t>  </a:t>
            </a:r>
            <a:r>
              <a:rPr lang="ru-RU" sz="1800" b="1" i="1" dirty="0">
                <a:latin typeface="Times New Roman"/>
                <a:cs typeface="Times New Roman"/>
              </a:rPr>
              <a:t>в</a:t>
            </a:r>
            <a:r>
              <a:rPr lang="ru-RU" sz="1800" b="1" i="1" spc="215" dirty="0">
                <a:latin typeface="Times New Roman"/>
                <a:cs typeface="Times New Roman"/>
              </a:rPr>
              <a:t>  </a:t>
            </a:r>
            <a:r>
              <a:rPr lang="ru-RU" sz="1800" b="1" i="1" dirty="0">
                <a:latin typeface="Times New Roman"/>
                <a:cs typeface="Times New Roman"/>
              </a:rPr>
              <a:t>занятиях,</a:t>
            </a:r>
            <a:r>
              <a:rPr lang="ru-RU" sz="1800" b="1" i="1" spc="220" dirty="0">
                <a:latin typeface="Times New Roman"/>
                <a:cs typeface="Times New Roman"/>
              </a:rPr>
              <a:t>  </a:t>
            </a:r>
            <a:r>
              <a:rPr lang="ru-RU" sz="1800" b="1" i="1" spc="-10" dirty="0">
                <a:latin typeface="Times New Roman"/>
                <a:cs typeface="Times New Roman"/>
              </a:rPr>
              <a:t>труде, общении.</a:t>
            </a:r>
            <a:endParaRPr lang="ru-RU" sz="1800" b="1" i="1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CFB71F-C508-4927-AC62-98558A0AF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40" y="2993571"/>
            <a:ext cx="3427361" cy="2570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E2AB50-3DD4-4B80-92E4-7D94561FBEFA}"/>
              </a:ext>
            </a:extLst>
          </p:cNvPr>
          <p:cNvSpPr txBox="1"/>
          <p:nvPr/>
        </p:nvSpPr>
        <p:spPr>
          <a:xfrm>
            <a:off x="3759728" y="732026"/>
            <a:ext cx="1955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 фестивалях детского творчества.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771C4-6C3A-4CC4-978E-3867A7574A6E}"/>
              </a:ext>
            </a:extLst>
          </p:cNvPr>
          <p:cNvSpPr txBox="1"/>
          <p:nvPr/>
        </p:nvSpPr>
        <p:spPr>
          <a:xfrm>
            <a:off x="458838" y="2993571"/>
            <a:ext cx="1828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фестивале педагогов дошкольных учреждений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г.о.Домодедово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24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371D85-13AD-4C2D-BA07-9D22042C7B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3657600" cy="228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1924B-633F-430D-963F-EFE4769F4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75" y="3123936"/>
            <a:ext cx="3810000" cy="2524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624F4-527F-45A9-BC94-2002E35647D6}"/>
              </a:ext>
            </a:extLst>
          </p:cNvPr>
          <p:cNvSpPr txBox="1"/>
          <p:nvPr/>
        </p:nvSpPr>
        <p:spPr>
          <a:xfrm>
            <a:off x="6324600" y="4572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наконец- то детский сад № 16 получил свое теплое, солнечное название «Веснушка» 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1999 году.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EBE9E-8BC8-4C00-80D4-D29AB7B74756}"/>
              </a:ext>
            </a:extLst>
          </p:cNvPr>
          <p:cNvSpPr txBox="1"/>
          <p:nvPr/>
        </p:nvSpPr>
        <p:spPr>
          <a:xfrm>
            <a:off x="6335486" y="48768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самого леса, почти на опушке, стоял детский сад под названьем «Веснушка».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0EF77-4FA5-46E6-AB5C-68C4218678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39914"/>
            <a:ext cx="5105400" cy="3177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94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A6C5B6-9163-4BDA-9FA0-122F7455FC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949508" cy="373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FA026-6D1D-4826-8C5A-5FBC0F57A9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18498"/>
            <a:ext cx="4949508" cy="33343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662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D44AB-760E-4921-94F3-0C1A079C4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62200"/>
            <a:ext cx="4159843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456D8-866E-43B8-A509-E30CBCDBB24F}"/>
              </a:ext>
            </a:extLst>
          </p:cNvPr>
          <p:cNvSpPr txBox="1"/>
          <p:nvPr/>
        </p:nvSpPr>
        <p:spPr>
          <a:xfrm>
            <a:off x="894608" y="408065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1999 году войсковая часть была расформирована, а детский сад Постановлением №240 от 01.09.1999г. Передан в муниципальную собственность Домодедовского района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 новейшая история.</a:t>
            </a:r>
          </a:p>
        </p:txBody>
      </p:sp>
      <p:pic>
        <p:nvPicPr>
          <p:cNvPr id="1026" name="Picture 2" descr="C:\Users\валечка\Desktop\Детский сад в лицах\VipTalisman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14171" r="11618" b="14222"/>
          <a:stretch/>
        </p:blipFill>
        <p:spPr bwMode="auto">
          <a:xfrm>
            <a:off x="6953992" y="609600"/>
            <a:ext cx="4343400" cy="2667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валечка\Desktop\Детский сад в лицах\VipTalisman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63588"/>
            <a:ext cx="3810000" cy="2035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868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51B19D-3C26-4F39-8A54-BF1AE9ED7D93}"/>
              </a:ext>
            </a:extLst>
          </p:cNvPr>
          <p:cNvSpPr txBox="1"/>
          <p:nvPr/>
        </p:nvSpPr>
        <p:spPr>
          <a:xfrm>
            <a:off x="457200" y="304800"/>
            <a:ext cx="533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spc="-25" dirty="0">
                <a:latin typeface="Times New Roman"/>
                <a:cs typeface="Times New Roman"/>
              </a:rPr>
              <a:t>Коллектив сотрудников был небольшим, но всегда сюда приходили люди, которые любили детей. Сотрудники часто менялись, так как были членами семей военнослужащих, а они переезжали к новому месту службы, иногда прослужив год-два…</a:t>
            </a:r>
          </a:p>
          <a:p>
            <a:pPr algn="ctr"/>
            <a:r>
              <a:rPr lang="ru-RU" sz="1800" i="1" spc="-25" dirty="0">
                <a:latin typeface="Times New Roman"/>
                <a:cs typeface="Times New Roman"/>
              </a:rPr>
              <a:t>За</a:t>
            </a:r>
            <a:r>
              <a:rPr lang="ru-RU" i="1" spc="-25" dirty="0">
                <a:latin typeface="Times New Roman"/>
                <a:cs typeface="Times New Roman"/>
              </a:rPr>
              <a:t> </a:t>
            </a:r>
            <a:r>
              <a:rPr lang="ru-RU" sz="1800" i="1" spc="-20" dirty="0">
                <a:latin typeface="Times New Roman"/>
                <a:cs typeface="Times New Roman"/>
              </a:rPr>
              <a:t>годы</a:t>
            </a:r>
            <a:r>
              <a:rPr lang="ru-RU" i="1" spc="-20" dirty="0">
                <a:latin typeface="Times New Roman"/>
                <a:cs typeface="Times New Roman"/>
              </a:rPr>
              <a:t> </a:t>
            </a:r>
            <a:r>
              <a:rPr lang="ru-RU" sz="1800" i="1" spc="-10" dirty="0">
                <a:latin typeface="Times New Roman"/>
                <a:cs typeface="Times New Roman"/>
              </a:rPr>
              <a:t>существования</a:t>
            </a:r>
            <a:r>
              <a:rPr lang="ru-RU" i="1" spc="-10" dirty="0">
                <a:latin typeface="Times New Roman"/>
                <a:cs typeface="Times New Roman"/>
              </a:rPr>
              <a:t> </a:t>
            </a:r>
            <a:r>
              <a:rPr lang="ru-RU" sz="1800" i="1" spc="-25" dirty="0">
                <a:latin typeface="Times New Roman"/>
                <a:cs typeface="Times New Roman"/>
              </a:rPr>
              <a:t>дошкольного </a:t>
            </a:r>
            <a:r>
              <a:rPr lang="ru-RU" sz="1800" i="1" spc="-10" dirty="0">
                <a:latin typeface="Times New Roman"/>
                <a:cs typeface="Times New Roman"/>
              </a:rPr>
              <a:t>учреждения</a:t>
            </a:r>
            <a:r>
              <a:rPr lang="ru-RU" i="1" spc="-10" dirty="0">
                <a:latin typeface="Times New Roman"/>
                <a:cs typeface="Times New Roman"/>
              </a:rPr>
              <a:t> </a:t>
            </a:r>
            <a:r>
              <a:rPr lang="ru-RU" sz="1800" i="1" spc="-20" dirty="0">
                <a:latin typeface="Times New Roman"/>
                <a:cs typeface="Times New Roman"/>
              </a:rPr>
              <a:t>один</a:t>
            </a:r>
            <a:r>
              <a:rPr lang="ru-RU" sz="1800" i="1" dirty="0">
                <a:latin typeface="Times New Roman"/>
                <a:cs typeface="Times New Roman"/>
              </a:rPr>
              <a:t>	</a:t>
            </a:r>
            <a:r>
              <a:rPr lang="ru-RU" sz="1800" i="1" spc="-10" dirty="0">
                <a:latin typeface="Times New Roman"/>
                <a:cs typeface="Times New Roman"/>
              </a:rPr>
              <a:t>руководитель сменял другого.</a:t>
            </a:r>
            <a:r>
              <a:rPr lang="ru-RU" sz="1800" i="1" dirty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1800" i="1" dirty="0">
                <a:latin typeface="Times New Roman"/>
                <a:cs typeface="Times New Roman"/>
              </a:rPr>
              <a:t>Каждый</a:t>
            </a:r>
            <a:r>
              <a:rPr lang="ru-RU" sz="1800" i="1" spc="21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из</a:t>
            </a:r>
            <a:r>
              <a:rPr lang="ru-RU" sz="1800" i="1" spc="220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них</a:t>
            </a:r>
            <a:r>
              <a:rPr lang="ru-RU" sz="1800" i="1" spc="22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был</a:t>
            </a:r>
            <a:r>
              <a:rPr lang="ru-RU" sz="1800" i="1" spc="220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профессионалом</a:t>
            </a:r>
            <a:r>
              <a:rPr lang="ru-RU" sz="1800" i="1" spc="220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в</a:t>
            </a:r>
            <a:r>
              <a:rPr lang="ru-RU" sz="1800" i="1" spc="215" dirty="0">
                <a:latin typeface="Times New Roman"/>
                <a:cs typeface="Times New Roman"/>
              </a:rPr>
              <a:t>  </a:t>
            </a:r>
            <a:r>
              <a:rPr lang="ru-RU" sz="1800" i="1" spc="-10" dirty="0">
                <a:latin typeface="Times New Roman"/>
                <a:cs typeface="Times New Roman"/>
              </a:rPr>
              <a:t>своей </a:t>
            </a:r>
            <a:r>
              <a:rPr lang="ru-RU" sz="1800" i="1" dirty="0">
                <a:latin typeface="Times New Roman"/>
                <a:cs typeface="Times New Roman"/>
              </a:rPr>
              <a:t>работе</a:t>
            </a:r>
            <a:r>
              <a:rPr lang="ru-RU" sz="1800" i="1" spc="409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и</a:t>
            </a:r>
            <a:r>
              <a:rPr lang="ru-RU" sz="1800" i="1" spc="4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сумел</a:t>
            </a:r>
            <a:r>
              <a:rPr lang="ru-RU" sz="1800" i="1" spc="41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сплотить</a:t>
            </a:r>
            <a:r>
              <a:rPr lang="ru-RU" sz="1800" i="1" spc="41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вокруг</a:t>
            </a:r>
            <a:r>
              <a:rPr lang="ru-RU" sz="1800" i="1" spc="409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себя</a:t>
            </a:r>
            <a:r>
              <a:rPr lang="ru-RU" sz="1800" i="1" spc="395" dirty="0">
                <a:latin typeface="Times New Roman"/>
                <a:cs typeface="Times New Roman"/>
              </a:rPr>
              <a:t> </a:t>
            </a:r>
            <a:r>
              <a:rPr lang="ru-RU" sz="1800" i="1" spc="-10" dirty="0">
                <a:latin typeface="Times New Roman"/>
                <a:cs typeface="Times New Roman"/>
              </a:rPr>
              <a:t>творческий </a:t>
            </a:r>
            <a:r>
              <a:rPr lang="ru-RU" sz="1800" i="1" spc="-20" dirty="0">
                <a:latin typeface="Times New Roman"/>
                <a:cs typeface="Times New Roman"/>
              </a:rPr>
              <a:t>коллектив</a:t>
            </a:r>
            <a:r>
              <a:rPr lang="ru-RU" sz="1800" i="1" spc="-50" dirty="0">
                <a:latin typeface="Times New Roman"/>
                <a:cs typeface="Times New Roman"/>
              </a:rPr>
              <a:t> </a:t>
            </a:r>
            <a:r>
              <a:rPr lang="ru-RU" sz="1800" i="1" spc="-10" dirty="0">
                <a:latin typeface="Times New Roman"/>
                <a:cs typeface="Times New Roman"/>
              </a:rPr>
              <a:t>педагогов.</a:t>
            </a:r>
          </a:p>
          <a:p>
            <a:pPr algn="ctr"/>
            <a:r>
              <a:rPr lang="ru-RU" i="1" spc="-10" dirty="0">
                <a:latin typeface="Times New Roman"/>
                <a:cs typeface="Times New Roman"/>
              </a:rPr>
              <a:t>С первых дней работы детского сада его возглавляла </a:t>
            </a:r>
            <a:r>
              <a:rPr lang="ru-RU" b="1" i="1" spc="-10" dirty="0">
                <a:latin typeface="Times New Roman"/>
                <a:cs typeface="Times New Roman"/>
              </a:rPr>
              <a:t>Беляева Ангелина Николаевна.</a:t>
            </a:r>
          </a:p>
          <a:p>
            <a:pPr algn="ctr"/>
            <a:r>
              <a:rPr lang="ru-RU" sz="1800" i="1" spc="-10" dirty="0">
                <a:latin typeface="Times New Roman"/>
                <a:cs typeface="Times New Roman"/>
              </a:rPr>
              <a:t>Работали заведующими:</a:t>
            </a:r>
          </a:p>
          <a:p>
            <a:pPr algn="ctr"/>
            <a:r>
              <a:rPr lang="ru-RU" b="1" i="1" spc="-10" dirty="0">
                <a:latin typeface="Times New Roman"/>
                <a:cs typeface="Times New Roman"/>
              </a:rPr>
              <a:t>Грушина Валентина Алексеевна;</a:t>
            </a:r>
          </a:p>
          <a:p>
            <a:pPr algn="ctr"/>
            <a:r>
              <a:rPr lang="ru-RU" sz="1800" b="1" i="1" spc="-10" dirty="0" err="1">
                <a:latin typeface="Times New Roman"/>
                <a:cs typeface="Times New Roman"/>
              </a:rPr>
              <a:t>Кутыга</a:t>
            </a:r>
            <a:r>
              <a:rPr lang="ru-RU" sz="1800" b="1" i="1" spc="-10" dirty="0">
                <a:latin typeface="Times New Roman"/>
                <a:cs typeface="Times New Roman"/>
              </a:rPr>
              <a:t> Елена </a:t>
            </a:r>
            <a:r>
              <a:rPr lang="ru-RU" sz="1800" b="1" i="1" spc="-10" dirty="0" err="1">
                <a:latin typeface="Times New Roman"/>
                <a:cs typeface="Times New Roman"/>
              </a:rPr>
              <a:t>Корнеевна</a:t>
            </a:r>
            <a:r>
              <a:rPr lang="ru-RU" sz="1800" b="1" i="1" spc="-10" dirty="0">
                <a:latin typeface="Times New Roman"/>
                <a:cs typeface="Times New Roman"/>
              </a:rPr>
              <a:t>;</a:t>
            </a:r>
          </a:p>
          <a:p>
            <a:pPr algn="ctr"/>
            <a:r>
              <a:rPr lang="ru-RU" b="1" i="1" spc="-10" dirty="0">
                <a:latin typeface="Times New Roman"/>
                <a:cs typeface="Times New Roman"/>
              </a:rPr>
              <a:t>Ибрагимова Надежда Иосифовна;</a:t>
            </a:r>
          </a:p>
          <a:p>
            <a:pPr algn="ctr"/>
            <a:r>
              <a:rPr lang="ru-RU" sz="1800" b="1" i="1" spc="-10" dirty="0">
                <a:latin typeface="Times New Roman"/>
                <a:cs typeface="Times New Roman"/>
              </a:rPr>
              <a:t>Гусева Галина Алексеевна.</a:t>
            </a:r>
          </a:p>
          <a:p>
            <a:pPr algn="r"/>
            <a:r>
              <a:rPr lang="ru-RU" i="1" spc="-10" dirty="0">
                <a:latin typeface="Times New Roman"/>
                <a:cs typeface="Times New Roman"/>
              </a:rPr>
              <a:t>             С сентября 1999 года по ноябрь 2020 года –                                             </a:t>
            </a:r>
            <a:r>
              <a:rPr lang="ru-RU" b="1" i="1" spc="-10" dirty="0">
                <a:latin typeface="Times New Roman"/>
                <a:cs typeface="Times New Roman"/>
              </a:rPr>
              <a:t>Касаткина Валентина Александровна</a:t>
            </a:r>
            <a:r>
              <a:rPr lang="ru-RU" i="1" spc="-10" dirty="0">
                <a:latin typeface="Times New Roman"/>
                <a:cs typeface="Times New Roman"/>
              </a:rPr>
              <a:t>.</a:t>
            </a:r>
            <a:endParaRPr lang="ru-RU" sz="1800" i="1" spc="-10" dirty="0">
              <a:latin typeface="Times New Roman"/>
              <a:cs typeface="Times New Roman"/>
            </a:endParaRPr>
          </a:p>
          <a:p>
            <a:pPr algn="l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192225-745E-4A4D-9FC4-D8EFCC2D76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806212"/>
            <a:ext cx="3581400" cy="2233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A2084F-4AB2-4B0E-8C3B-FE6B7FA1F748}"/>
              </a:ext>
            </a:extLst>
          </p:cNvPr>
          <p:cNvSpPr txBox="1"/>
          <p:nvPr/>
        </p:nvSpPr>
        <p:spPr>
          <a:xfrm>
            <a:off x="6248400" y="381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Новикова Тамара </a:t>
            </a:r>
            <a:r>
              <a:rPr lang="ru-RU" dirty="0" err="1"/>
              <a:t>Ермолаевна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517BA-C8C8-4DC3-BB2E-7379A2162F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12977"/>
            <a:ext cx="3657600" cy="2051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C3E21C-85A5-4FD0-954C-050FF82A6BF3}"/>
              </a:ext>
            </a:extLst>
          </p:cNvPr>
          <p:cNvSpPr txBox="1"/>
          <p:nvPr/>
        </p:nvSpPr>
        <p:spPr>
          <a:xfrm>
            <a:off x="6296144" y="3141737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Касаткина Валентина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15613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57803-7FBE-495E-AD9D-22258EDF845B}"/>
              </a:ext>
            </a:extLst>
          </p:cNvPr>
          <p:cNvSpPr txBox="1"/>
          <p:nvPr/>
        </p:nvSpPr>
        <p:spPr>
          <a:xfrm>
            <a:off x="536294" y="279749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представить детский сад «Веснушка» без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Касаткиной Валентины Александровны. 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человек стоял у руля 21 год. Для нее детский сад был «вторым домом».</a:t>
            </a:r>
          </a:p>
        </p:txBody>
      </p:sp>
      <p:pic>
        <p:nvPicPr>
          <p:cNvPr id="3074" name="Picture 2" descr="C:\Users\валечка\Desktop\Рабочий стол\Разное\Касаткина В.А\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4" y="1842764"/>
            <a:ext cx="1880901" cy="2605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валечка\Desktop\Рабочий стол\Разное\Касаткина В.А\IMG_810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376" y="2983634"/>
            <a:ext cx="4114800" cy="2766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валечка\Desktop\Рабочий стол\Разное\Касаткина В.А\фото наше подмосковь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45680"/>
            <a:ext cx="3028335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248400" y="320260"/>
            <a:ext cx="533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не только заботилась о воспитанниках, руководила коллективом, но была 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Преседателем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совета ветеранов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г.о.Домодедово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Председателем избирательной комиссии. Она была очень творческим человеком, который сочинял к различным праздникам или мероприятиям стихотворения, песни или частушки.</a:t>
            </a:r>
          </a:p>
          <a:p>
            <a:pPr algn="l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 же, она была ярким примером для подражания и помощником для своих коллег.</a:t>
            </a:r>
          </a:p>
        </p:txBody>
      </p:sp>
    </p:spTree>
    <p:extLst>
      <p:ext uri="{BB962C8B-B14F-4D97-AF65-F5344CB8AC3E}">
        <p14:creationId xmlns:p14="http://schemas.microsoft.com/office/powerpoint/2010/main" val="267763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A5811-E00D-43AE-AD2C-E2470E86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230" y="-609599"/>
            <a:ext cx="5305425" cy="228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1D1F1-B093-4285-B6B3-4193BD22DFDF}"/>
              </a:ext>
            </a:extLst>
          </p:cNvPr>
          <p:cNvSpPr txBox="1"/>
          <p:nvPr/>
        </p:nvSpPr>
        <p:spPr>
          <a:xfrm>
            <a:off x="457200" y="457200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914400" algn="just">
              <a:spcBef>
                <a:spcPts val="5"/>
              </a:spcBef>
            </a:pPr>
            <a:r>
              <a:rPr lang="ru-RU" sz="1800" i="1" dirty="0">
                <a:latin typeface="Times New Roman"/>
                <a:cs typeface="Times New Roman"/>
              </a:rPr>
              <a:t>Всё</a:t>
            </a:r>
            <a:r>
              <a:rPr lang="ru-RU" sz="1800" i="1" spc="3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что</a:t>
            </a:r>
            <a:r>
              <a:rPr lang="ru-RU" sz="1800" i="1" spc="27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мы</a:t>
            </a:r>
            <a:r>
              <a:rPr lang="ru-RU" sz="1800" i="1" spc="29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делаем</a:t>
            </a:r>
            <a:r>
              <a:rPr lang="ru-RU" sz="1800" i="1" spc="28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в</a:t>
            </a:r>
            <a:r>
              <a:rPr lang="ru-RU" sz="1800" i="1" spc="28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детском</a:t>
            </a:r>
            <a:r>
              <a:rPr lang="ru-RU" sz="1800" i="1" spc="28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саду</a:t>
            </a:r>
            <a:r>
              <a:rPr lang="ru-RU" sz="1800" i="1" spc="3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–</a:t>
            </a:r>
            <a:r>
              <a:rPr lang="ru-RU" sz="1800" i="1" spc="280" dirty="0">
                <a:latin typeface="Times New Roman"/>
                <a:cs typeface="Times New Roman"/>
              </a:rPr>
              <a:t> </a:t>
            </a:r>
            <a:r>
              <a:rPr lang="ru-RU" sz="1800" i="1" spc="-25" dirty="0">
                <a:latin typeface="Times New Roman"/>
                <a:cs typeface="Times New Roman"/>
              </a:rPr>
              <a:t>мы </a:t>
            </a:r>
            <a:r>
              <a:rPr lang="ru-RU" sz="1800" i="1" dirty="0">
                <a:latin typeface="Times New Roman"/>
                <a:cs typeface="Times New Roman"/>
              </a:rPr>
              <a:t>делаем</a:t>
            </a:r>
            <a:r>
              <a:rPr lang="ru-RU" sz="1800" i="1" spc="39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ради</a:t>
            </a:r>
            <a:r>
              <a:rPr lang="ru-RU" sz="1800" i="1" spc="4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них,</a:t>
            </a:r>
            <a:r>
              <a:rPr lang="ru-RU" sz="1800" i="1" spc="40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наших</a:t>
            </a:r>
            <a:r>
              <a:rPr lang="ru-RU" sz="1800" i="1" spc="4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детей,</a:t>
            </a:r>
            <a:r>
              <a:rPr lang="ru-RU" sz="1800" i="1" spc="4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ради</a:t>
            </a:r>
            <a:r>
              <a:rPr lang="ru-RU" sz="1800" i="1" spc="39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того,</a:t>
            </a:r>
            <a:r>
              <a:rPr lang="ru-RU" sz="1800" i="1" spc="395" dirty="0">
                <a:latin typeface="Times New Roman"/>
                <a:cs typeface="Times New Roman"/>
              </a:rPr>
              <a:t> </a:t>
            </a:r>
            <a:r>
              <a:rPr lang="ru-RU" sz="1800" i="1" spc="-10" dirty="0">
                <a:latin typeface="Times New Roman"/>
                <a:cs typeface="Times New Roman"/>
              </a:rPr>
              <a:t>чтобы </a:t>
            </a:r>
            <a:r>
              <a:rPr lang="ru-RU" sz="1800" i="1" dirty="0">
                <a:latin typeface="Times New Roman"/>
                <a:cs typeface="Times New Roman"/>
              </a:rPr>
              <a:t>они</a:t>
            </a:r>
            <a:r>
              <a:rPr lang="ru-RU" sz="1800" i="1" spc="35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росли</a:t>
            </a:r>
            <a:r>
              <a:rPr lang="ru-RU" sz="1800" i="1" spc="36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и</a:t>
            </a:r>
            <a:r>
              <a:rPr lang="ru-RU" sz="1800" i="1" spc="35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развивались.</a:t>
            </a:r>
            <a:r>
              <a:rPr lang="ru-RU" sz="1800" i="1" spc="36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Наши</a:t>
            </a:r>
            <a:r>
              <a:rPr lang="ru-RU" sz="1800" i="1" spc="355" dirty="0">
                <a:latin typeface="Times New Roman"/>
                <a:cs typeface="Times New Roman"/>
              </a:rPr>
              <a:t>  </a:t>
            </a:r>
            <a:r>
              <a:rPr lang="ru-RU" sz="1800" i="1" spc="-10" dirty="0">
                <a:latin typeface="Times New Roman"/>
                <a:cs typeface="Times New Roman"/>
              </a:rPr>
              <a:t>сотрудники, </a:t>
            </a:r>
            <a:r>
              <a:rPr lang="ru-RU" sz="1800" i="1" dirty="0">
                <a:latin typeface="Times New Roman"/>
                <a:cs typeface="Times New Roman"/>
              </a:rPr>
              <a:t>настоящие</a:t>
            </a:r>
            <a:r>
              <a:rPr lang="ru-RU" sz="1800" i="1" spc="430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профессионалы</a:t>
            </a:r>
            <a:r>
              <a:rPr lang="ru-RU" sz="1800" i="1" spc="425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своего</a:t>
            </a:r>
            <a:r>
              <a:rPr lang="ru-RU" sz="1800" i="1" spc="430" dirty="0">
                <a:latin typeface="Times New Roman"/>
                <a:cs typeface="Times New Roman"/>
              </a:rPr>
              <a:t>  </a:t>
            </a:r>
            <a:r>
              <a:rPr lang="ru-RU" sz="1800" i="1" dirty="0">
                <a:latin typeface="Times New Roman"/>
                <a:cs typeface="Times New Roman"/>
              </a:rPr>
              <a:t>дела.</a:t>
            </a:r>
            <a:r>
              <a:rPr lang="ru-RU" sz="1800" i="1" spc="430" dirty="0">
                <a:latin typeface="Times New Roman"/>
                <a:cs typeface="Times New Roman"/>
              </a:rPr>
              <a:t>  </a:t>
            </a:r>
            <a:r>
              <a:rPr lang="ru-RU" sz="1800" i="1" spc="-20" dirty="0">
                <a:latin typeface="Times New Roman"/>
                <a:cs typeface="Times New Roman"/>
              </a:rPr>
              <a:t>Ведь </a:t>
            </a:r>
            <a:r>
              <a:rPr lang="ru-RU" sz="1800" i="1" dirty="0">
                <a:latin typeface="Times New Roman"/>
                <a:cs typeface="Times New Roman"/>
              </a:rPr>
              <a:t>именно</a:t>
            </a:r>
            <a:r>
              <a:rPr lang="ru-RU" sz="1800" i="1" spc="20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они</a:t>
            </a:r>
            <a:r>
              <a:rPr lang="ru-RU" sz="1800" i="1" spc="21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самые</a:t>
            </a:r>
            <a:r>
              <a:rPr lang="ru-RU" sz="1800" i="1" spc="21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трудолюбивые,</a:t>
            </a:r>
            <a:r>
              <a:rPr lang="ru-RU" sz="1800" i="1" spc="22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творческие,</a:t>
            </a:r>
            <a:r>
              <a:rPr lang="ru-RU" sz="1800" i="1" spc="215" dirty="0">
                <a:latin typeface="Times New Roman"/>
                <a:cs typeface="Times New Roman"/>
              </a:rPr>
              <a:t> </a:t>
            </a:r>
            <a:r>
              <a:rPr lang="ru-RU" sz="1800" i="1" spc="-25" dirty="0">
                <a:latin typeface="Times New Roman"/>
                <a:cs typeface="Times New Roman"/>
              </a:rPr>
              <a:t>всё </a:t>
            </a:r>
            <a:r>
              <a:rPr lang="ru-RU" sz="1800" i="1" dirty="0">
                <a:latin typeface="Times New Roman"/>
                <a:cs typeface="Times New Roman"/>
              </a:rPr>
              <a:t>умеющие,</a:t>
            </a:r>
            <a:r>
              <a:rPr lang="ru-RU" sz="1800" i="1" spc="75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болеющие</a:t>
            </a:r>
            <a:r>
              <a:rPr lang="ru-RU" sz="1800" i="1" spc="7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за</a:t>
            </a:r>
            <a:r>
              <a:rPr lang="ru-RU" sz="1800" i="1" spc="7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всё</a:t>
            </a:r>
            <a:r>
              <a:rPr lang="ru-RU" sz="1800" i="1" spc="7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душой,</a:t>
            </a:r>
            <a:r>
              <a:rPr lang="ru-RU" sz="1800" i="1" spc="80" dirty="0">
                <a:latin typeface="Times New Roman"/>
                <a:cs typeface="Times New Roman"/>
              </a:rPr>
              <a:t> </a:t>
            </a:r>
            <a:r>
              <a:rPr lang="ru-RU" sz="1800" i="1" dirty="0">
                <a:latin typeface="Times New Roman"/>
                <a:cs typeface="Times New Roman"/>
              </a:rPr>
              <a:t>любящие</a:t>
            </a:r>
            <a:r>
              <a:rPr lang="ru-RU" sz="1800" i="1" spc="55" dirty="0">
                <a:latin typeface="Times New Roman"/>
                <a:cs typeface="Times New Roman"/>
              </a:rPr>
              <a:t> </a:t>
            </a:r>
            <a:r>
              <a:rPr lang="ru-RU" sz="1800" i="1" spc="-10" dirty="0">
                <a:latin typeface="Times New Roman"/>
                <a:cs typeface="Times New Roman"/>
              </a:rPr>
              <a:t>детей люди.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8A7E2-EDB0-4139-84D2-6E345C43D896}"/>
              </a:ext>
            </a:extLst>
          </p:cNvPr>
          <p:cNvSpPr txBox="1"/>
          <p:nvPr/>
        </p:nvSpPr>
        <p:spPr>
          <a:xfrm>
            <a:off x="6172168" y="304800"/>
            <a:ext cx="5305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914400" algn="just">
              <a:spcBef>
                <a:spcPts val="5"/>
              </a:spcBef>
            </a:pPr>
            <a:r>
              <a:rPr lang="ru-RU" i="1" spc="-10" dirty="0">
                <a:latin typeface="Times New Roman"/>
                <a:cs typeface="Times New Roman"/>
              </a:rPr>
              <a:t>Одной из первых в открывшийся детский сад пришла работать молодая, энергичная, знающая свое дело </a:t>
            </a:r>
            <a:r>
              <a:rPr lang="ru-RU" b="1" i="1" spc="-10" dirty="0">
                <a:latin typeface="Times New Roman"/>
                <a:cs typeface="Times New Roman"/>
              </a:rPr>
              <a:t>Ольга Васильевна Корниенко</a:t>
            </a:r>
            <a:r>
              <a:rPr lang="ru-RU" i="1" spc="-10" dirty="0">
                <a:latin typeface="Times New Roman"/>
                <a:cs typeface="Times New Roman"/>
              </a:rPr>
              <a:t>. Ветеран Труда, ребенок войны, воспитатель высшей квалификационной категории, награждена многочисленными грамотами, благодарностями, пользующаяся уважением и любовью детей и родителей. А сколько теплых слов можно услышать от наших коллег о ней! Ведь именно ее можно назвать «второй мамой» детского сада.</a:t>
            </a:r>
            <a:endParaRPr lang="ru-RU" sz="1800" i="1" dirty="0">
              <a:latin typeface="Times New Roman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ADAF6-CC08-4821-9364-F253A5A6E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4495800" cy="2862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валечка\Desktop\Детский сад в лицах\20191121_155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167123"/>
            <a:ext cx="5152993" cy="2600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946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721" y="304800"/>
            <a:ext cx="5105400" cy="12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indent="913765">
              <a:lnSpc>
                <a:spcPct val="107200"/>
              </a:lnSpc>
              <a:spcBef>
                <a:spcPts val="100"/>
              </a:spcBef>
            </a:pPr>
            <a:r>
              <a:rPr lang="ru-RU" i="1" dirty="0">
                <a:latin typeface="Times New Roman"/>
                <a:cs typeface="Times New Roman"/>
              </a:rPr>
              <a:t>В 2020 году детский сад № 16 «Веснушка» был реорганизован в МАДОУ детский сад № 33 «Гном», а в 2021 году – реорганизован с МАОУ </a:t>
            </a:r>
            <a:r>
              <a:rPr lang="ru-RU" i="1" dirty="0" err="1">
                <a:latin typeface="Times New Roman"/>
                <a:cs typeface="Times New Roman"/>
              </a:rPr>
              <a:t>Краснопутьская</a:t>
            </a:r>
            <a:r>
              <a:rPr lang="ru-RU" i="1" dirty="0">
                <a:latin typeface="Times New Roman"/>
                <a:cs typeface="Times New Roman"/>
              </a:rPr>
              <a:t> СОШ.</a:t>
            </a:r>
            <a:endParaRPr lang="ru-RU" sz="1800" i="1" dirty="0">
              <a:latin typeface="Times New Roman"/>
              <a:cs typeface="Times New Roman"/>
            </a:endParaRPr>
          </a:p>
        </p:txBody>
      </p:sp>
      <p:pic>
        <p:nvPicPr>
          <p:cNvPr id="4098" name="Picture 2" descr="C:\Users\валечка\Desktop\Детский сад в лицах\IMG-20180601-WA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4" y="1562645"/>
            <a:ext cx="5025274" cy="3352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256357" y="284390"/>
            <a:ext cx="34100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Знакомьтесь, заместитель директора по дошкольному воспитанию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Хоружева Анна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Ринатовна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сфере дошкольного образования работает в Домодедово с 2007 года. Имеет высшую квалификационную категорию. Очень творческий, ответственный человек. Имеет грамоты за профессиональные достижения и является победителем и призером различных конкурсов,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2 степени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года».</a:t>
            </a:r>
          </a:p>
        </p:txBody>
      </p:sp>
      <p:pic>
        <p:nvPicPr>
          <p:cNvPr id="4099" name="Picture 3" descr="C:\Users\валечка\Desktop\Рабочий стол\ФОТО и видео\Фото сотрудников\Коллеги 2020\Хоруже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430" y="457200"/>
            <a:ext cx="1828800" cy="267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алечка\Desktop\IMG_20231129_082749_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67" y="3497205"/>
            <a:ext cx="2630924" cy="18416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DFA67-6380-4C67-BACF-EBCDD573E06F}"/>
              </a:ext>
            </a:extLst>
          </p:cNvPr>
          <p:cNvSpPr txBox="1"/>
          <p:nvPr/>
        </p:nvSpPr>
        <p:spPr>
          <a:xfrm>
            <a:off x="1332302" y="4855129"/>
            <a:ext cx="458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все реорганизации, наш дружный коллектив постоянен и продолжает работать , воспитывать и творить.</a:t>
            </a:r>
          </a:p>
        </p:txBody>
      </p:sp>
    </p:spTree>
    <p:extLst>
      <p:ext uri="{BB962C8B-B14F-4D97-AF65-F5344CB8AC3E}">
        <p14:creationId xmlns:p14="http://schemas.microsoft.com/office/powerpoint/2010/main" val="50122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1371</Words>
  <Application>Microsoft Office PowerPoint</Application>
  <PresentationFormat>Широкоэкранный</PresentationFormat>
  <Paragraphs>117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Calibri</vt:lpstr>
      <vt:lpstr>Times New Roman</vt:lpstr>
      <vt:lpstr>Office Theme</vt:lpstr>
      <vt:lpstr>Презентация</vt:lpstr>
      <vt:lpstr>Презентация PowerPoint</vt:lpstr>
      <vt:lpstr>В то время на территории городка Шахово располагалась военная часть 11282 и детский сад был построен для детей военнослужащих, которые и строили этот детский сад. Военнослужащие всегда были опорой и друзьями нашего маленького, двухгруппового детского сада. И уже тогда здесь стали зарождаться традиции, которые существуют до сих пор.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Хоружева</cp:lastModifiedBy>
  <cp:revision>19</cp:revision>
  <dcterms:created xsi:type="dcterms:W3CDTF">2023-11-23T09:11:15Z</dcterms:created>
  <dcterms:modified xsi:type="dcterms:W3CDTF">2024-01-28T17:12:12Z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2023-11-23T00:00:00Z</vt:filetime>
  </property>
  <property fmtid="{D5CDD505-2E9C-101B-9397-08002B2CF9AE}" pid="5" name="Producer">
    <vt:lpwstr>Microsoft® PowerPoint® 2013</vt:lpwstr>
  </property>
</Properties>
</file>