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5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7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21.xml.rels" ContentType="application/vnd.openxmlformats-package.relationships+xml"/>
  <Override PartName="/ppt/slides/_rels/slide2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23.xml.rels" ContentType="application/vnd.openxmlformats-package.relationships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_rels/presentation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media/image75.png" ContentType="image/png"/>
  <Override PartName="/ppt/media/image76.png" ContentType="image/png"/>
  <Override PartName="/ppt/media/image83.jpeg" ContentType="image/jpeg"/>
  <Override PartName="/ppt/media/image107.jpeg" ContentType="image/jpeg"/>
  <Override PartName="/ppt/media/image72.jpeg" ContentType="image/jpeg"/>
  <Override PartName="/ppt/media/image71.jpeg" ContentType="image/jpeg"/>
  <Override PartName="/ppt/media/image134.png" ContentType="image/png"/>
  <Override PartName="/ppt/media/image77.png" ContentType="image/png"/>
  <Override PartName="/ppt/media/image65.jpeg" ContentType="image/jpeg"/>
  <Override PartName="/ppt/media/image12.png" ContentType="image/png"/>
  <Override PartName="/ppt/media/image132.png" ContentType="image/png"/>
  <Override PartName="/ppt/media/image61.jpeg" ContentType="image/jpeg"/>
  <Override PartName="/ppt/media/image59.png" ContentType="image/png"/>
  <Override PartName="/ppt/media/image6.jpeg" ContentType="image/jpeg"/>
  <Override PartName="/ppt/media/image18.jpeg" ContentType="image/jpeg"/>
  <Override PartName="/ppt/media/image58.jpeg" ContentType="image/jpeg"/>
  <Override PartName="/ppt/media/image120.png" ContentType="image/png"/>
  <Override PartName="/ppt/media/image63.jpeg" ContentType="image/jpeg"/>
  <Override PartName="/ppt/media/image57.png" ContentType="image/png"/>
  <Override PartName="/ppt/media/image139.jpeg" ContentType="image/jpeg"/>
  <Override PartName="/ppt/media/image55.png" ContentType="image/png"/>
  <Override PartName="/ppt/media/image52.jpeg" ContentType="image/jpeg"/>
  <Override PartName="/ppt/media/image49.png" ContentType="image/png"/>
  <Override PartName="/ppt/media/image5.jpeg" ContentType="image/jpeg"/>
  <Override PartName="/ppt/media/image17.jpeg" ContentType="image/jpeg"/>
  <Override PartName="/ppt/media/image48.png" ContentType="image/png"/>
  <Override PartName="/ppt/media/image62.jpeg" ContentType="image/jpeg"/>
  <Override PartName="/ppt/media/image102.png" ContentType="image/png"/>
  <Override PartName="/ppt/media/image47.png" ContentType="image/png"/>
  <Override PartName="/ppt/media/image45.jpeg" ContentType="image/jpeg"/>
  <Override PartName="/ppt/media/image42.jpeg" ContentType="image/jpeg"/>
  <Override PartName="/ppt/media/image41.jpeg" ContentType="image/jpeg"/>
  <Override PartName="/ppt/media/image53.png" ContentType="image/png"/>
  <Override PartName="/ppt/media/image40.jpeg" ContentType="image/jpeg"/>
  <Override PartName="/ppt/media/image43.png" ContentType="image/png"/>
  <Override PartName="/ppt/media/image39.png" ContentType="image/png"/>
  <Override PartName="/ppt/media/image4.jpeg" ContentType="image/jpeg"/>
  <Override PartName="/ppt/media/image16.jpeg" ContentType="image/jpeg"/>
  <Override PartName="/ppt/media/image38.jpeg" ContentType="image/jpeg"/>
  <Override PartName="/ppt/media/image37.jpeg" ContentType="image/jpeg"/>
  <Override PartName="/ppt/media/image36.jpeg" ContentType="image/jpeg"/>
  <Override PartName="/ppt/media/image64.jpeg" ContentType="image/jpeg"/>
  <Override PartName="/ppt/media/image11.jpeg" ContentType="image/jpeg"/>
  <Override PartName="/ppt/media/image92.png" ContentType="image/png"/>
  <Override PartName="/ppt/media/image70.jpeg" ContentType="image/jpeg"/>
  <Override PartName="/ppt/media/image124.png" ContentType="image/png"/>
  <Override PartName="/ppt/media/image56.png" ContentType="image/png"/>
  <Override PartName="/ppt/media/image81.jpeg" ContentType="image/jpeg"/>
  <Override PartName="/ppt/media/image105.jpeg" ContentType="image/jpeg"/>
  <Override PartName="/ppt/media/hdphoto1.wdp" ContentType="image/vnd.ms-photo"/>
  <Override PartName="/ppt/media/image22.jpeg" ContentType="image/jpeg"/>
  <Override PartName="/ppt/media/image51.jpeg" ContentType="image/jpeg"/>
  <Override PartName="/ppt/media/image9.jpeg" ContentType="image/jpeg"/>
  <Override PartName="/ppt/media/image89.png" ContentType="image/png"/>
  <Override PartName="/ppt/media/image25.jpeg" ContentType="image/jpeg"/>
  <Override PartName="/ppt/media/image7.jpeg" ContentType="image/jpeg"/>
  <Override PartName="/ppt/media/image19.jpeg" ContentType="image/jpeg"/>
  <Override PartName="/ppt/media/image67.jpeg" ContentType="image/jpeg"/>
  <Override PartName="/ppt/media/image44.png" ContentType="image/png"/>
  <Override PartName="/ppt/media/image74.jpeg" ContentType="image/jpeg"/>
  <Override PartName="/ppt/media/image14.jpeg" ContentType="image/jpeg"/>
  <Override PartName="/ppt/media/image2.jpeg" ContentType="image/jpeg"/>
  <Override PartName="/ppt/media/image66.jpeg" ContentType="image/jpeg"/>
  <Override PartName="/ppt/media/image90.png" ContentType="image/png"/>
  <Override PartName="/ppt/media/image104.png" ContentType="image/png"/>
  <Override PartName="/ppt/media/image91.png" ContentType="image/png"/>
  <Override PartName="/ppt/media/image135.png" ContentType="image/png"/>
  <Override PartName="/ppt/media/image97.jpeg" ContentType="image/jpeg"/>
  <Override PartName="/ppt/media/image98.jpeg" ContentType="image/jpeg"/>
  <Override PartName="/ppt/media/image46.jpeg" ContentType="image/jpeg"/>
  <Override PartName="/ppt/media/image99.jpeg" ContentType="image/jpeg"/>
  <Override PartName="/ppt/media/image133.png" ContentType="image/png"/>
  <Override PartName="/ppt/media/image101.png" ContentType="image/png"/>
  <Override PartName="/ppt/media/image95.jpeg" ContentType="image/jpeg"/>
  <Override PartName="/ppt/media/image106.png" ContentType="image/png"/>
  <Override PartName="/ppt/media/image121.jpeg" ContentType="image/jpeg"/>
  <Override PartName="/ppt/media/image86.jpeg" ContentType="image/jpeg"/>
  <Override PartName="/ppt/media/image111.png" ContentType="image/png"/>
  <Override PartName="/ppt/media/image112.jpeg" ContentType="image/jpeg"/>
  <Override PartName="/ppt/media/image24.jpeg" ContentType="image/jpeg"/>
  <Override PartName="/ppt/media/image127.png" ContentType="image/png"/>
  <Override PartName="/ppt/media/image116.jpeg" ContentType="image/jpeg"/>
  <Override PartName="/ppt/media/image28.jpeg" ContentType="image/jpeg"/>
  <Override PartName="/ppt/media/image128.jpeg" ContentType="image/jpeg"/>
  <Override PartName="/ppt/media/image115.jpeg" ContentType="image/jpeg"/>
  <Override PartName="/ppt/media/image8.png" ContentType="image/png"/>
  <Override PartName="/ppt/media/image50.png" ContentType="image/png"/>
  <Override PartName="/ppt/media/image88.jpeg" ContentType="image/jpeg"/>
  <Override PartName="/ppt/media/image123.jpeg" ContentType="image/jpeg"/>
  <Override PartName="/ppt/media/image35.jpeg" ContentType="image/jpeg"/>
  <Override PartName="/ppt/media/image136.png" ContentType="image/png"/>
  <Override PartName="/ppt/media/image138.png" ContentType="image/png"/>
  <Override PartName="/ppt/media/image137.png" ContentType="image/png"/>
  <Override PartName="/ppt/media/image93.jpeg" ContentType="image/jpeg"/>
  <Override PartName="/ppt/media/image117.jpeg" ContentType="image/jpeg"/>
  <Override PartName="/ppt/media/image126.jpeg" ContentType="image/jpeg"/>
  <Override PartName="/ppt/media/image96.jpeg" ContentType="image/jpeg"/>
  <Override PartName="/ppt/media/image103.png" ContentType="image/png"/>
  <Override PartName="/ppt/media/image125.jpeg" ContentType="image/jpeg"/>
  <Override PartName="/ppt/media/image110.png" ContentType="image/png"/>
  <Override PartName="/ppt/media/image27.png" ContentType="image/png"/>
  <Override PartName="/ppt/media/image60.jpeg" ContentType="image/jpeg"/>
  <Override PartName="/ppt/media/image122.jpeg" ContentType="image/jpeg"/>
  <Override PartName="/ppt/media/image87.jpeg" ContentType="image/jpeg"/>
  <Override PartName="/ppt/media/image34.jpeg" ContentType="image/jpeg"/>
  <Override PartName="/ppt/media/image100.png" ContentType="image/png"/>
  <Override PartName="/ppt/media/image119.png" ContentType="image/png"/>
  <Override PartName="/ppt/media/image94.png" ContentType="image/png"/>
  <Override PartName="/ppt/media/image114.jpeg" ContentType="image/jpeg"/>
  <Override PartName="/ppt/media/image26.jpeg" ContentType="image/jpeg"/>
  <Override PartName="/ppt/media/image118.png" ContentType="image/png"/>
  <Override PartName="/ppt/media/image109.jpeg" ContentType="image/jpeg"/>
  <Override PartName="/ppt/media/image85.jpeg" ContentType="image/jpeg"/>
  <Override PartName="/ppt/media/image82.png" ContentType="image/png"/>
  <Override PartName="/ppt/media/image32.jpeg" ContentType="image/jpeg"/>
  <Override PartName="/ppt/media/image108.jpeg" ContentType="image/jpeg"/>
  <Override PartName="/ppt/media/image84.jpeg" ContentType="image/jpeg"/>
  <Override PartName="/ppt/media/image80.png" ContentType="image/png"/>
  <Override PartName="/ppt/media/image79.png" ContentType="image/png"/>
  <Override PartName="/ppt/media/image113.jpeg" ContentType="image/jpeg"/>
  <Override PartName="/ppt/media/image78.png" ContentType="image/png"/>
  <Override PartName="/ppt/media/image31.jpeg" ContentType="image/jpeg"/>
  <Override PartName="/ppt/media/image131.png" ContentType="image/png"/>
  <Override PartName="/ppt/media/image30.jpeg" ContentType="image/jpeg"/>
  <Override PartName="/ppt/media/image23.jpeg" ContentType="image/jpeg"/>
  <Override PartName="/ppt/media/image10.png" ContentType="image/png"/>
  <Override PartName="/ppt/media/image130.png" ContentType="image/png"/>
  <Override PartName="/ppt/media/image21.jpeg" ContentType="image/jpeg"/>
  <Override PartName="/ppt/media/image20.jpeg" ContentType="image/jpeg"/>
  <Override PartName="/ppt/media/image33.png" ContentType="image/png"/>
  <Override PartName="/ppt/media/image73.jpeg" ContentType="image/jpeg"/>
  <Override PartName="/ppt/media/image69.jpeg" ContentType="image/jpeg"/>
  <Override PartName="/ppt/media/image29.png" ContentType="image/png"/>
  <Override PartName="/ppt/media/image3.jpeg" ContentType="image/jpeg"/>
  <Override PartName="/ppt/media/image15.jpeg" ContentType="image/jpeg"/>
  <Override PartName="/ppt/media/image54.png" ContentType="image/png"/>
  <Override PartName="/ppt/media/image68.jpeg" ContentType="image/jpeg"/>
  <Override PartName="/ppt/media/image140.jpeg" ContentType="image/jpeg"/>
  <Override PartName="/ppt/media/image1.jpeg" ContentType="image/jpeg"/>
  <Override PartName="/ppt/media/image129.png" ContentType="image/png"/>
  <Override PartName="/ppt/media/image13.jpeg" ContentType="image/jpeg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C4A156C-FB8E-4B01-88D8-C3C50538758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FEEF21B-CD0F-4C59-812A-458C2FFC9C5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97EAD5F-FDFC-44D1-8C24-F0A5F0C8891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959990A-D885-4E39-97DA-59465E39A18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6A4915A-3AF6-4936-A97C-D779B14C54A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0FB1B98-BE7A-4339-BF3F-6F36FFB12CB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8491838-AC26-41EA-8CB2-B471497F891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CF59556-6AC9-4885-A6D9-3B98A358B3A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CC52796-9441-45A2-A8B6-FC3620938BD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E5B31E8-8943-4DD5-8655-255FA969182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762C595-1717-4835-9E4B-DED6DBC1EBE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46DF232-F2C5-48F3-8EAD-6052B427569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1480" cy="351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29880" cy="351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B9A7EC3-4F0B-430D-BBC5-EC9A18C6EB78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29880" cy="351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24.jpeg"/><Relationship Id="rId3" Type="http://schemas.openxmlformats.org/officeDocument/2006/relationships/image" Target="../media/image14.jpeg"/><Relationship Id="rId4" Type="http://schemas.openxmlformats.org/officeDocument/2006/relationships/image" Target="../media/image39.pn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20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jpeg"/><Relationship Id="rId9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46.jpeg"/><Relationship Id="rId3" Type="http://schemas.openxmlformats.org/officeDocument/2006/relationships/image" Target="../media/image14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22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69.jpeg"/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7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jpeg"/><Relationship Id="rId10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82.png"/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5" Type="http://schemas.openxmlformats.org/officeDocument/2006/relationships/image" Target="../media/image94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hyperlink" Target="mailto:cheb130@mail.ru" TargetMode="External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95.jpeg"/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7" Type="http://schemas.openxmlformats.org/officeDocument/2006/relationships/image" Target="../media/image97.jpeg"/><Relationship Id="rId8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jpeg"/><Relationship Id="rId8" Type="http://schemas.openxmlformats.org/officeDocument/2006/relationships/image" Target="../media/image106.png"/><Relationship Id="rId9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115.jpeg"/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20.png"/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6" Type="http://schemas.openxmlformats.org/officeDocument/2006/relationships/image" Target="../media/image124.png"/><Relationship Id="rId7" Type="http://schemas.openxmlformats.org/officeDocument/2006/relationships/image" Target="../media/image125.jpeg"/><Relationship Id="rId8" Type="http://schemas.openxmlformats.org/officeDocument/2006/relationships/image" Target="../media/image126.jpeg"/><Relationship Id="rId9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27.png"/><Relationship Id="rId3" Type="http://schemas.openxmlformats.org/officeDocument/2006/relationships/image" Target="../media/image128.jpe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0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38.png"/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9.jpeg"/><Relationship Id="rId3" Type="http://schemas.microsoft.com/office/2007/relationships/hdphoto" Target="../media/hdphoto1.wdp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6.jpeg"/><Relationship Id="rId15" Type="http://schemas.openxmlformats.org/officeDocument/2006/relationships/image" Target="../media/image27.png"/><Relationship Id="rId1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12" descr=""/>
          <p:cNvPicPr/>
          <p:nvPr/>
        </p:nvPicPr>
        <p:blipFill>
          <a:blip r:embed="rId1"/>
          <a:stretch/>
        </p:blipFill>
        <p:spPr>
          <a:xfrm>
            <a:off x="0" y="103680"/>
            <a:ext cx="12178800" cy="684468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subTitle"/>
          </p:nvPr>
        </p:nvSpPr>
        <p:spPr>
          <a:xfrm>
            <a:off x="1416240" y="103680"/>
            <a:ext cx="7988400" cy="267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ff0000"/>
                </a:solidFill>
                <a:latin typeface="Segoe UI Semilight"/>
              </a:rPr>
              <a:t>ДОБРО ПОЖАЛОВАТЬ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400" spc="-1" strike="noStrike">
                <a:solidFill>
                  <a:srgbClr val="ff0000"/>
                </a:solidFill>
                <a:latin typeface="Segoe UI Light"/>
              </a:rPr>
              <a:t>на выставочный стенд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ff0000"/>
                </a:solidFill>
                <a:latin typeface="Segoe UI Light"/>
              </a:rPr>
              <a:t>муниципального автономного дошкольного образовательного учреждения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ff0000"/>
                </a:solidFill>
                <a:latin typeface="Segoe UI Light"/>
              </a:rPr>
              <a:t>«Трудармейский детский сад «Чебурашка»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Рисунок 11" descr=""/>
          <p:cNvPicPr/>
          <p:nvPr/>
        </p:nvPicPr>
        <p:blipFill>
          <a:blip r:embed="rId2"/>
          <a:stretch/>
        </p:blipFill>
        <p:spPr>
          <a:xfrm>
            <a:off x="3759840" y="2582280"/>
            <a:ext cx="5263920" cy="3624480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13" descr=""/>
          <p:cNvPicPr/>
          <p:nvPr/>
        </p:nvPicPr>
        <p:blipFill>
          <a:blip r:embed="rId3"/>
          <a:stretch/>
        </p:blipFill>
        <p:spPr>
          <a:xfrm rot="21120000">
            <a:off x="9006840" y="434160"/>
            <a:ext cx="2737800" cy="278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Прямоугольник 4"/>
          <p:cNvSpPr/>
          <p:nvPr/>
        </p:nvSpPr>
        <p:spPr>
          <a:xfrm>
            <a:off x="0" y="0"/>
            <a:ext cx="12184560" cy="685044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c9211e"/>
                </a:solidFill>
                <a:latin typeface="PT Serif"/>
                <a:ea typeface="DejaVu Sans"/>
              </a:rPr>
              <a:t>Наставничество – одна из наиболее эффективных форм профессиональной адаптации, способствующая повышению профессиональной компетентности и закреплению педагогических кадров.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Прямоугольник 8"/>
          <p:cNvSpPr/>
          <p:nvPr/>
        </p:nvSpPr>
        <p:spPr>
          <a:xfrm>
            <a:off x="820440" y="6058800"/>
            <a:ext cx="174240" cy="33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0" name="Прямоугольник 9"/>
          <p:cNvSpPr/>
          <p:nvPr/>
        </p:nvSpPr>
        <p:spPr>
          <a:xfrm>
            <a:off x="802800" y="1584720"/>
            <a:ext cx="3908160" cy="59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600" spc="-1" strike="noStrike">
                <a:solidFill>
                  <a:srgbClr val="355269"/>
                </a:solidFill>
                <a:latin typeface="PT Serif"/>
                <a:ea typeface="DejaVu Sans"/>
              </a:rPr>
              <a:t>Целью наставничества является оказание помощи молодому специалисту в профессиональном становлении с учетом его индивидуальных возможностей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Прямоугольник 121"/>
          <p:cNvSpPr/>
          <p:nvPr/>
        </p:nvSpPr>
        <p:spPr>
          <a:xfrm>
            <a:off x="511200" y="3890880"/>
            <a:ext cx="4239720" cy="218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600" spc="-1" strike="noStrike">
                <a:solidFill>
                  <a:srgbClr val="355269"/>
                </a:solidFill>
                <a:latin typeface="PT Serif"/>
                <a:ea typeface="DejaVu Sans"/>
              </a:rPr>
              <a:t>Задача наставника – помочь молодому специалисту реализовать себя, развить личностные качества, коммуникативные и управленческие умения. Педагог­- наставник должен обладать высокими профессиональными качествами, коммуникативными способностями, пользоваться авторитетом в коллективе среди коллег, воспитанников, родителей.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" name="Рисунок 3" descr=""/>
          <p:cNvPicPr/>
          <p:nvPr/>
        </p:nvPicPr>
        <p:blipFill>
          <a:blip r:embed="rId2"/>
          <a:stretch/>
        </p:blipFill>
        <p:spPr>
          <a:xfrm>
            <a:off x="5049720" y="1377000"/>
            <a:ext cx="1489680" cy="1988280"/>
          </a:xfrm>
          <a:prstGeom prst="rect">
            <a:avLst/>
          </a:prstGeom>
          <a:ln w="0">
            <a:solidFill>
              <a:srgbClr val="002060">
                <a:alpha val="85000"/>
              </a:srgbClr>
            </a:solidFill>
          </a:ln>
        </p:spPr>
      </p:pic>
      <p:sp>
        <p:nvSpPr>
          <p:cNvPr id="123" name="Прямоугольник 123"/>
          <p:cNvSpPr/>
          <p:nvPr/>
        </p:nvSpPr>
        <p:spPr>
          <a:xfrm>
            <a:off x="6818040" y="1824120"/>
            <a:ext cx="5105160" cy="100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Королькова Олеся Романовна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,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Образование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 -среднее специальное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Квалификационная категория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- без категории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Стаж педагогической деятельности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 - 4 месяца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Рисунок 4" descr=""/>
          <p:cNvPicPr/>
          <p:nvPr/>
        </p:nvPicPr>
        <p:blipFill>
          <a:blip r:embed="rId3"/>
          <a:stretch/>
        </p:blipFill>
        <p:spPr>
          <a:xfrm>
            <a:off x="4984920" y="4035240"/>
            <a:ext cx="1614600" cy="231660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sp>
        <p:nvSpPr>
          <p:cNvPr id="125" name="Прямоугольник 125"/>
          <p:cNvSpPr/>
          <p:nvPr/>
        </p:nvSpPr>
        <p:spPr>
          <a:xfrm>
            <a:off x="6850080" y="4568760"/>
            <a:ext cx="4152240" cy="100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Путря Ольга Сергеевна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,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Образование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 -высшее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Квалификационная категория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- высшая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Стаж педагогической деятельности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 - 24 года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4"/>
          <a:srcRect l="0" t="0" r="5617" b="0"/>
          <a:stretch/>
        </p:blipFill>
        <p:spPr>
          <a:xfrm>
            <a:off x="8132400" y="2832480"/>
            <a:ext cx="1187640" cy="178020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231" descr=""/>
          <p:cNvPicPr/>
          <p:nvPr/>
        </p:nvPicPr>
        <p:blipFill>
          <a:blip r:embed="rId1"/>
          <a:stretch/>
        </p:blipFill>
        <p:spPr>
          <a:xfrm>
            <a:off x="0" y="612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128" name="TextBox 232"/>
          <p:cNvSpPr/>
          <p:nvPr/>
        </p:nvSpPr>
        <p:spPr>
          <a:xfrm>
            <a:off x="4088160" y="305640"/>
            <a:ext cx="5164560" cy="87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Лучший педагогический опыт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Рисунок 233" descr=""/>
          <p:cNvPicPr/>
          <p:nvPr/>
        </p:nvPicPr>
        <p:blipFill>
          <a:blip r:embed="rId2"/>
          <a:stretch/>
        </p:blipFill>
        <p:spPr>
          <a:xfrm>
            <a:off x="268920" y="1291320"/>
            <a:ext cx="2342160" cy="3233880"/>
          </a:xfrm>
          <a:prstGeom prst="rect">
            <a:avLst/>
          </a:prstGeom>
          <a:ln w="0">
            <a:solidFill>
              <a:srgbClr val="002060">
                <a:alpha val="85000"/>
              </a:srgbClr>
            </a:solidFill>
          </a:ln>
        </p:spPr>
      </p:pic>
      <p:pic>
        <p:nvPicPr>
          <p:cNvPr id="130" name="Рисунок 234" descr=""/>
          <p:cNvPicPr/>
          <p:nvPr/>
        </p:nvPicPr>
        <p:blipFill>
          <a:blip r:embed="rId3"/>
          <a:stretch/>
        </p:blipFill>
        <p:spPr>
          <a:xfrm>
            <a:off x="2910240" y="1099440"/>
            <a:ext cx="1793880" cy="251388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235" descr=""/>
          <p:cNvPicPr/>
          <p:nvPr/>
        </p:nvPicPr>
        <p:blipFill>
          <a:blip r:embed="rId4"/>
          <a:stretch/>
        </p:blipFill>
        <p:spPr>
          <a:xfrm>
            <a:off x="5050440" y="1099440"/>
            <a:ext cx="1775160" cy="2487600"/>
          </a:xfrm>
          <a:prstGeom prst="rect">
            <a:avLst/>
          </a:prstGeom>
          <a:ln w="0">
            <a:solidFill>
              <a:srgbClr val="002060">
                <a:alpha val="85000"/>
              </a:srgbClr>
            </a:solidFill>
          </a:ln>
        </p:spPr>
      </p:pic>
      <p:pic>
        <p:nvPicPr>
          <p:cNvPr id="132" name="Рисунок 236" descr=""/>
          <p:cNvPicPr/>
          <p:nvPr/>
        </p:nvPicPr>
        <p:blipFill>
          <a:blip r:embed="rId5"/>
          <a:stretch/>
        </p:blipFill>
        <p:spPr>
          <a:xfrm>
            <a:off x="7184520" y="1099440"/>
            <a:ext cx="1793880" cy="2513880"/>
          </a:xfrm>
          <a:prstGeom prst="rect">
            <a:avLst/>
          </a:prstGeom>
          <a:ln w="0">
            <a:solidFill>
              <a:srgbClr val="002060">
                <a:alpha val="85000"/>
              </a:srgbClr>
            </a:solidFill>
          </a:ln>
        </p:spPr>
      </p:pic>
      <p:pic>
        <p:nvPicPr>
          <p:cNvPr id="133" name="Рисунок 237" descr=""/>
          <p:cNvPicPr/>
          <p:nvPr/>
        </p:nvPicPr>
        <p:blipFill>
          <a:blip r:embed="rId6"/>
          <a:stretch/>
        </p:blipFill>
        <p:spPr>
          <a:xfrm>
            <a:off x="9258840" y="1105560"/>
            <a:ext cx="1793880" cy="251388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239" descr=""/>
          <p:cNvPicPr/>
          <p:nvPr/>
        </p:nvPicPr>
        <p:blipFill>
          <a:blip r:embed="rId7"/>
          <a:srcRect l="0" t="0" r="3567" b="0"/>
          <a:stretch/>
        </p:blipFill>
        <p:spPr>
          <a:xfrm>
            <a:off x="4977000" y="3971160"/>
            <a:ext cx="2513880" cy="1793880"/>
          </a:xfrm>
          <a:prstGeom prst="rect">
            <a:avLst/>
          </a:prstGeom>
          <a:ln w="0">
            <a:solidFill>
              <a:srgbClr val="002060">
                <a:alpha val="85000"/>
              </a:srgbClr>
            </a:solidFill>
          </a:ln>
        </p:spPr>
      </p:pic>
      <p:pic>
        <p:nvPicPr>
          <p:cNvPr id="135" name="" descr=""/>
          <p:cNvPicPr/>
          <p:nvPr/>
        </p:nvPicPr>
        <p:blipFill>
          <a:blip r:embed="rId8"/>
          <a:stretch/>
        </p:blipFill>
        <p:spPr>
          <a:xfrm>
            <a:off x="8096040" y="3936240"/>
            <a:ext cx="2590920" cy="182304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Рисунок 240" descr=""/>
          <p:cNvPicPr/>
          <p:nvPr/>
        </p:nvPicPr>
        <p:blipFill>
          <a:blip r:embed="rId1"/>
          <a:stretch/>
        </p:blipFill>
        <p:spPr>
          <a:xfrm>
            <a:off x="0" y="1800"/>
            <a:ext cx="12184560" cy="685044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sp>
        <p:nvSpPr>
          <p:cNvPr id="137" name="Прямоугольник 241"/>
          <p:cNvSpPr/>
          <p:nvPr/>
        </p:nvSpPr>
        <p:spPr>
          <a:xfrm>
            <a:off x="3360240" y="493920"/>
            <a:ext cx="173520" cy="42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8" name="Прямоугольник 242"/>
          <p:cNvSpPr/>
          <p:nvPr/>
        </p:nvSpPr>
        <p:spPr>
          <a:xfrm>
            <a:off x="4600440" y="246960"/>
            <a:ext cx="5037480" cy="47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Лучший педагогический опыт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Рисунок 243" descr=""/>
          <p:cNvPicPr/>
          <p:nvPr/>
        </p:nvPicPr>
        <p:blipFill>
          <a:blip r:embed="rId2"/>
          <a:stretch/>
        </p:blipFill>
        <p:spPr>
          <a:xfrm>
            <a:off x="3143520" y="891360"/>
            <a:ext cx="1793880" cy="251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40" name="Рисунок 244" descr=""/>
          <p:cNvPicPr/>
          <p:nvPr/>
        </p:nvPicPr>
        <p:blipFill>
          <a:blip r:embed="rId3"/>
          <a:stretch/>
        </p:blipFill>
        <p:spPr>
          <a:xfrm>
            <a:off x="355320" y="932040"/>
            <a:ext cx="2369880" cy="323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41" name="Рисунок 247" descr=""/>
          <p:cNvPicPr/>
          <p:nvPr/>
        </p:nvPicPr>
        <p:blipFill>
          <a:blip r:embed="rId4"/>
          <a:stretch/>
        </p:blipFill>
        <p:spPr>
          <a:xfrm>
            <a:off x="5534640" y="947520"/>
            <a:ext cx="3302280" cy="2467080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248" descr=""/>
          <p:cNvPicPr/>
          <p:nvPr/>
        </p:nvPicPr>
        <p:blipFill>
          <a:blip r:embed="rId5"/>
          <a:stretch/>
        </p:blipFill>
        <p:spPr>
          <a:xfrm>
            <a:off x="9183240" y="943920"/>
            <a:ext cx="1701360" cy="2474280"/>
          </a:xfrm>
          <a:prstGeom prst="rect">
            <a:avLst/>
          </a:prstGeom>
          <a:ln w="0">
            <a:noFill/>
          </a:ln>
        </p:spPr>
      </p:pic>
      <p:pic>
        <p:nvPicPr>
          <p:cNvPr id="143" name="Рисунок 249" descr=""/>
          <p:cNvPicPr/>
          <p:nvPr/>
        </p:nvPicPr>
        <p:blipFill>
          <a:blip r:embed="rId6"/>
          <a:stretch/>
        </p:blipFill>
        <p:spPr>
          <a:xfrm>
            <a:off x="4784040" y="3750120"/>
            <a:ext cx="1935720" cy="247896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44" name="Рисунок 250" descr=""/>
          <p:cNvPicPr/>
          <p:nvPr/>
        </p:nvPicPr>
        <p:blipFill>
          <a:blip r:embed="rId7"/>
          <a:stretch/>
        </p:blipFill>
        <p:spPr>
          <a:xfrm>
            <a:off x="7121880" y="3795840"/>
            <a:ext cx="1807200" cy="2419920"/>
          </a:xfrm>
          <a:prstGeom prst="rect">
            <a:avLst/>
          </a:prstGeom>
          <a:ln w="0">
            <a:solidFill>
              <a:srgbClr val="002060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247" descr=""/>
          <p:cNvPicPr/>
          <p:nvPr/>
        </p:nvPicPr>
        <p:blipFill>
          <a:blip r:embed="rId1"/>
          <a:stretch/>
        </p:blipFill>
        <p:spPr>
          <a:xfrm>
            <a:off x="0" y="0"/>
            <a:ext cx="12184560" cy="6850440"/>
          </a:xfrm>
          <a:prstGeom prst="rect">
            <a:avLst/>
          </a:prstGeom>
          <a:ln w="0">
            <a:noFill/>
          </a:ln>
        </p:spPr>
      </p:pic>
      <p:pic>
        <p:nvPicPr>
          <p:cNvPr id="146" name="Рисунок 248" descr=""/>
          <p:cNvPicPr/>
          <p:nvPr/>
        </p:nvPicPr>
        <p:blipFill>
          <a:blip r:embed="rId2"/>
          <a:stretch/>
        </p:blipFill>
        <p:spPr>
          <a:xfrm>
            <a:off x="427320" y="1528920"/>
            <a:ext cx="2333880" cy="323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sp>
        <p:nvSpPr>
          <p:cNvPr id="147" name="TextBox 249"/>
          <p:cNvSpPr/>
          <p:nvPr/>
        </p:nvSpPr>
        <p:spPr>
          <a:xfrm>
            <a:off x="4067640" y="349200"/>
            <a:ext cx="4850280" cy="47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Лучший педагогический опыт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Рисунок 250" descr=""/>
          <p:cNvPicPr/>
          <p:nvPr/>
        </p:nvPicPr>
        <p:blipFill>
          <a:blip r:embed="rId3"/>
          <a:stretch/>
        </p:blipFill>
        <p:spPr>
          <a:xfrm>
            <a:off x="3176640" y="1270080"/>
            <a:ext cx="1777320" cy="263304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49" name="Рисунок 251" descr=""/>
          <p:cNvPicPr/>
          <p:nvPr/>
        </p:nvPicPr>
        <p:blipFill>
          <a:blip r:embed="rId4"/>
          <a:stretch/>
        </p:blipFill>
        <p:spPr>
          <a:xfrm>
            <a:off x="5305680" y="1312560"/>
            <a:ext cx="1837800" cy="264564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50" name="Рисунок 252" descr=""/>
          <p:cNvPicPr/>
          <p:nvPr/>
        </p:nvPicPr>
        <p:blipFill>
          <a:blip r:embed="rId5"/>
          <a:stretch/>
        </p:blipFill>
        <p:spPr>
          <a:xfrm>
            <a:off x="3176640" y="4199400"/>
            <a:ext cx="2777400" cy="198216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51" name="Рисунок 253" descr=""/>
          <p:cNvPicPr/>
          <p:nvPr/>
        </p:nvPicPr>
        <p:blipFill>
          <a:blip r:embed="rId6"/>
          <a:srcRect l="3640" t="19668" r="2102" b="13411"/>
          <a:stretch/>
        </p:blipFill>
        <p:spPr>
          <a:xfrm>
            <a:off x="7527240" y="1383480"/>
            <a:ext cx="1733400" cy="2531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52" name="Рисунок 258" descr=""/>
          <p:cNvPicPr/>
          <p:nvPr/>
        </p:nvPicPr>
        <p:blipFill>
          <a:blip r:embed="rId7"/>
          <a:stretch/>
        </p:blipFill>
        <p:spPr>
          <a:xfrm>
            <a:off x="9655920" y="1398600"/>
            <a:ext cx="1788840" cy="249984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259" descr=""/>
          <p:cNvPicPr/>
          <p:nvPr/>
        </p:nvPicPr>
        <p:blipFill>
          <a:blip r:embed="rId8"/>
          <a:srcRect l="0" t="10707" r="0" b="10084"/>
          <a:stretch/>
        </p:blipFill>
        <p:spPr>
          <a:xfrm>
            <a:off x="6095160" y="4172040"/>
            <a:ext cx="1724760" cy="228744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2" descr=""/>
          <p:cNvPicPr/>
          <p:nvPr/>
        </p:nvPicPr>
        <p:blipFill>
          <a:blip r:embed="rId9"/>
          <a:stretch/>
        </p:blipFill>
        <p:spPr>
          <a:xfrm>
            <a:off x="8256240" y="4139280"/>
            <a:ext cx="1672560" cy="23202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254" descr=""/>
          <p:cNvPicPr/>
          <p:nvPr/>
        </p:nvPicPr>
        <p:blipFill>
          <a:blip r:embed="rId1"/>
          <a:stretch/>
        </p:blipFill>
        <p:spPr>
          <a:xfrm>
            <a:off x="0" y="72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156" name="Прямоугольник 255"/>
          <p:cNvSpPr/>
          <p:nvPr/>
        </p:nvSpPr>
        <p:spPr>
          <a:xfrm>
            <a:off x="1008000" y="153000"/>
            <a:ext cx="9736920" cy="93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Приоритетное направление деятельности ДОУ- профориентация детей дошкольного возраста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Прямоугольник 256"/>
          <p:cNvSpPr/>
          <p:nvPr/>
        </p:nvSpPr>
        <p:spPr>
          <a:xfrm>
            <a:off x="2597760" y="1211760"/>
            <a:ext cx="7598160" cy="233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2200" spc="-1" strike="noStrike">
                <a:solidFill>
                  <a:srgbClr val="002060"/>
                </a:solidFill>
                <a:latin typeface="Times New Roman"/>
                <a:ea typeface="Segoe UI Historic"/>
              </a:rPr>
              <a:t>Мы стремимся к тому чтобы наши воспитанники: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200" spc="-1" strike="noStrike">
                <a:solidFill>
                  <a:srgbClr val="002060"/>
                </a:solidFill>
                <a:latin typeface="Times New Roman"/>
                <a:ea typeface="Segoe UI Historic"/>
              </a:rPr>
              <a:t>- понимали ценность и важность труда;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200" spc="-1" strike="noStrike">
                <a:solidFill>
                  <a:srgbClr val="002060"/>
                </a:solidFill>
                <a:latin typeface="Times New Roman"/>
                <a:ea typeface="Segoe UI Historic"/>
              </a:rPr>
              <a:t>- уважали всех, кто трудится;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200" spc="-1" strike="noStrike">
                <a:solidFill>
                  <a:srgbClr val="002060"/>
                </a:solidFill>
                <a:latin typeface="Times New Roman"/>
                <a:ea typeface="Segoe UI Historic"/>
              </a:rPr>
              <a:t>- были готовы трудиться, овладевая необходимыми умениями и навыками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Рисунок 257" descr=""/>
          <p:cNvPicPr/>
          <p:nvPr/>
        </p:nvPicPr>
        <p:blipFill>
          <a:blip r:embed="rId2"/>
          <a:stretch/>
        </p:blipFill>
        <p:spPr>
          <a:xfrm>
            <a:off x="2597760" y="3488040"/>
            <a:ext cx="3331080" cy="2495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59" name="Рисунок 17" descr=""/>
          <p:cNvPicPr/>
          <p:nvPr/>
        </p:nvPicPr>
        <p:blipFill>
          <a:blip r:embed="rId3"/>
          <a:stretch/>
        </p:blipFill>
        <p:spPr>
          <a:xfrm>
            <a:off x="474840" y="3466800"/>
            <a:ext cx="1883880" cy="249804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60" name="Рисунок 259" descr=""/>
          <p:cNvPicPr/>
          <p:nvPr/>
        </p:nvPicPr>
        <p:blipFill>
          <a:blip r:embed="rId4"/>
          <a:stretch/>
        </p:blipFill>
        <p:spPr>
          <a:xfrm flipH="1">
            <a:off x="6131520" y="3477960"/>
            <a:ext cx="1869840" cy="249624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61" name="Рисунок 260" descr=""/>
          <p:cNvPicPr/>
          <p:nvPr/>
        </p:nvPicPr>
        <p:blipFill>
          <a:blip r:embed="rId5"/>
          <a:stretch/>
        </p:blipFill>
        <p:spPr>
          <a:xfrm>
            <a:off x="8216640" y="3494880"/>
            <a:ext cx="1378080" cy="247104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62" name="Рисунок 261" descr=""/>
          <p:cNvPicPr/>
          <p:nvPr/>
        </p:nvPicPr>
        <p:blipFill>
          <a:blip r:embed="rId6"/>
          <a:stretch/>
        </p:blipFill>
        <p:spPr>
          <a:xfrm>
            <a:off x="9782280" y="3503160"/>
            <a:ext cx="1771560" cy="2471040"/>
          </a:xfrm>
          <a:prstGeom prst="rect">
            <a:avLst/>
          </a:prstGeom>
          <a:ln w="0">
            <a:solidFill>
              <a:srgbClr val="002060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0" y="3708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64" name=""/>
          <p:cNvSpPr/>
          <p:nvPr/>
        </p:nvSpPr>
        <p:spPr>
          <a:xfrm>
            <a:off x="506880" y="253800"/>
            <a:ext cx="11393280" cy="101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2200" spc="-1" strike="noStrike">
                <a:solidFill>
                  <a:srgbClr val="355269"/>
                </a:solidFill>
                <a:latin typeface="Times New Roman"/>
              </a:rPr>
              <a:t>Создана развивающая</a:t>
            </a:r>
            <a:r>
              <a:rPr b="1" i="1" lang="en-US" sz="2200" spc="-1" strike="noStrike">
                <a:solidFill>
                  <a:srgbClr val="355269"/>
                </a:solidFill>
                <a:latin typeface="Times New Roman"/>
              </a:rPr>
              <a:t> </a:t>
            </a:r>
            <a:r>
              <a:rPr b="1" i="1" lang="ru-RU" sz="2200" spc="-1" strike="noStrike">
                <a:solidFill>
                  <a:srgbClr val="355269"/>
                </a:solidFill>
                <a:latin typeface="Times New Roman"/>
              </a:rPr>
              <a:t>предметно- пространственная среда для проявления у дошкольников интереса к познанию мира профессий: мобильные модули, игровой материал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Рисунок 5" descr=""/>
          <p:cNvPicPr/>
          <p:nvPr/>
        </p:nvPicPr>
        <p:blipFill>
          <a:blip r:embed="rId2"/>
          <a:stretch/>
        </p:blipFill>
        <p:spPr>
          <a:xfrm>
            <a:off x="114480" y="1558440"/>
            <a:ext cx="2316960" cy="308916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166" name="Рисунок 6" descr=""/>
          <p:cNvPicPr/>
          <p:nvPr/>
        </p:nvPicPr>
        <p:blipFill>
          <a:blip r:embed="rId3"/>
          <a:stretch/>
        </p:blipFill>
        <p:spPr>
          <a:xfrm>
            <a:off x="4881240" y="1606680"/>
            <a:ext cx="2288880" cy="30524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167" name="Рисунок 10" descr=""/>
          <p:cNvPicPr/>
          <p:nvPr/>
        </p:nvPicPr>
        <p:blipFill>
          <a:blip r:embed="rId4"/>
          <a:stretch/>
        </p:blipFill>
        <p:spPr>
          <a:xfrm>
            <a:off x="2513160" y="1581840"/>
            <a:ext cx="2295000" cy="306036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168" name="Рисунок 14" descr=""/>
          <p:cNvPicPr/>
          <p:nvPr/>
        </p:nvPicPr>
        <p:blipFill>
          <a:blip r:embed="rId5"/>
          <a:stretch/>
        </p:blipFill>
        <p:spPr>
          <a:xfrm>
            <a:off x="9728640" y="1622160"/>
            <a:ext cx="2313360" cy="308412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169" name="Рисунок 19" descr=""/>
          <p:cNvPicPr/>
          <p:nvPr/>
        </p:nvPicPr>
        <p:blipFill>
          <a:blip r:embed="rId6"/>
          <a:stretch/>
        </p:blipFill>
        <p:spPr>
          <a:xfrm>
            <a:off x="7298640" y="1633320"/>
            <a:ext cx="2295000" cy="306000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262" descr=""/>
          <p:cNvPicPr/>
          <p:nvPr/>
        </p:nvPicPr>
        <p:blipFill>
          <a:blip r:embed="rId1"/>
          <a:stretch/>
        </p:blipFill>
        <p:spPr>
          <a:xfrm>
            <a:off x="0" y="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171" name="Прямоугольник 263"/>
          <p:cNvSpPr/>
          <p:nvPr/>
        </p:nvSpPr>
        <p:spPr>
          <a:xfrm>
            <a:off x="342000" y="234360"/>
            <a:ext cx="11545920" cy="74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МАДОУ «Трудармейский детский сад «Чебурашка» является площадкой для проведения муниципального конкурса  ПрофиДетки»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Рисунок 264" descr=""/>
          <p:cNvPicPr/>
          <p:nvPr/>
        </p:nvPicPr>
        <p:blipFill>
          <a:blip r:embed="rId2"/>
          <a:stretch/>
        </p:blipFill>
        <p:spPr>
          <a:xfrm>
            <a:off x="371880" y="1279440"/>
            <a:ext cx="3432960" cy="257256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73" name="Рисунок 265" descr=""/>
          <p:cNvPicPr/>
          <p:nvPr/>
        </p:nvPicPr>
        <p:blipFill>
          <a:blip r:embed="rId3"/>
          <a:stretch/>
        </p:blipFill>
        <p:spPr>
          <a:xfrm>
            <a:off x="4226760" y="1320840"/>
            <a:ext cx="3407400" cy="255312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74" name="Рисунок 266" descr=""/>
          <p:cNvPicPr/>
          <p:nvPr/>
        </p:nvPicPr>
        <p:blipFill>
          <a:blip r:embed="rId4"/>
          <a:stretch/>
        </p:blipFill>
        <p:spPr>
          <a:xfrm>
            <a:off x="8031240" y="1316160"/>
            <a:ext cx="3455640" cy="25894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75" name="Рисунок 267" descr=""/>
          <p:cNvPicPr/>
          <p:nvPr/>
        </p:nvPicPr>
        <p:blipFill>
          <a:blip r:embed="rId5"/>
          <a:stretch/>
        </p:blipFill>
        <p:spPr>
          <a:xfrm>
            <a:off x="973080" y="3954600"/>
            <a:ext cx="2059560" cy="274896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76" name="Рисунок 268" descr=""/>
          <p:cNvPicPr/>
          <p:nvPr/>
        </p:nvPicPr>
        <p:blipFill>
          <a:blip r:embed="rId6"/>
          <a:stretch/>
        </p:blipFill>
        <p:spPr>
          <a:xfrm>
            <a:off x="4118400" y="4027680"/>
            <a:ext cx="3502440" cy="262440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77" name="Рисунок 269" descr=""/>
          <p:cNvPicPr/>
          <p:nvPr/>
        </p:nvPicPr>
        <p:blipFill>
          <a:blip r:embed="rId7"/>
          <a:stretch/>
        </p:blipFill>
        <p:spPr>
          <a:xfrm>
            <a:off x="8083800" y="4031280"/>
            <a:ext cx="3462480" cy="2594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Рисунок 270" descr=""/>
          <p:cNvPicPr/>
          <p:nvPr/>
        </p:nvPicPr>
        <p:blipFill>
          <a:blip r:embed="rId1"/>
          <a:stretch/>
        </p:blipFill>
        <p:spPr>
          <a:xfrm>
            <a:off x="0" y="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179" name="Прямоугольник 271"/>
          <p:cNvSpPr/>
          <p:nvPr/>
        </p:nvSpPr>
        <p:spPr>
          <a:xfrm>
            <a:off x="640440" y="277920"/>
            <a:ext cx="11360520" cy="74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Воспитанники детского сада -неоднократные победители и призеры муниципального конкурса ПрофиДетки»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Рисунок 18" descr=""/>
          <p:cNvPicPr/>
          <p:nvPr/>
        </p:nvPicPr>
        <p:blipFill>
          <a:blip r:embed="rId2"/>
          <a:stretch/>
        </p:blipFill>
        <p:spPr>
          <a:xfrm>
            <a:off x="471240" y="1325520"/>
            <a:ext cx="1793880" cy="251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81" name="Рисунок 36" descr=""/>
          <p:cNvPicPr/>
          <p:nvPr/>
        </p:nvPicPr>
        <p:blipFill>
          <a:blip r:embed="rId3"/>
          <a:stretch/>
        </p:blipFill>
        <p:spPr>
          <a:xfrm>
            <a:off x="2697120" y="1368720"/>
            <a:ext cx="1793880" cy="251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82" name="Рисунок 38" descr=""/>
          <p:cNvPicPr/>
          <p:nvPr/>
        </p:nvPicPr>
        <p:blipFill>
          <a:blip r:embed="rId4"/>
          <a:stretch/>
        </p:blipFill>
        <p:spPr>
          <a:xfrm>
            <a:off x="5004000" y="1378800"/>
            <a:ext cx="1793880" cy="251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83" name="Рисунок 44" descr=""/>
          <p:cNvPicPr/>
          <p:nvPr/>
        </p:nvPicPr>
        <p:blipFill>
          <a:blip r:embed="rId5"/>
          <a:stretch/>
        </p:blipFill>
        <p:spPr>
          <a:xfrm>
            <a:off x="7332120" y="1393560"/>
            <a:ext cx="1793880" cy="251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84" name="Рисунок 45" descr=""/>
          <p:cNvPicPr/>
          <p:nvPr/>
        </p:nvPicPr>
        <p:blipFill>
          <a:blip r:embed="rId6"/>
          <a:stretch/>
        </p:blipFill>
        <p:spPr>
          <a:xfrm>
            <a:off x="9475560" y="1453680"/>
            <a:ext cx="1793880" cy="251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85" name="Рисунок 46" descr=""/>
          <p:cNvPicPr/>
          <p:nvPr/>
        </p:nvPicPr>
        <p:blipFill>
          <a:blip r:embed="rId7"/>
          <a:stretch/>
        </p:blipFill>
        <p:spPr>
          <a:xfrm>
            <a:off x="2657520" y="4142160"/>
            <a:ext cx="1793880" cy="251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86" name="Рисунок 47" descr=""/>
          <p:cNvPicPr/>
          <p:nvPr/>
        </p:nvPicPr>
        <p:blipFill>
          <a:blip r:embed="rId8"/>
          <a:stretch/>
        </p:blipFill>
        <p:spPr>
          <a:xfrm>
            <a:off x="5038560" y="4122000"/>
            <a:ext cx="1793880" cy="251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187" name="Рисунок 279" descr=""/>
          <p:cNvPicPr/>
          <p:nvPr/>
        </p:nvPicPr>
        <p:blipFill>
          <a:blip r:embed="rId9"/>
          <a:stretch/>
        </p:blipFill>
        <p:spPr>
          <a:xfrm>
            <a:off x="7313400" y="4049640"/>
            <a:ext cx="1793880" cy="2513880"/>
          </a:xfrm>
          <a:prstGeom prst="rect">
            <a:avLst/>
          </a:prstGeom>
          <a:ln w="0">
            <a:solidFill>
              <a:srgbClr val="002060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 280"/>
          <p:cNvSpPr/>
          <p:nvPr/>
        </p:nvSpPr>
        <p:spPr>
          <a:xfrm>
            <a:off x="-67680" y="0"/>
            <a:ext cx="12184560" cy="685044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Основные показатели и результаты работы коллектива </a:t>
            </a:r>
            <a:r>
              <a:rPr b="1" lang="ru-RU" sz="2400" spc="-1" strike="noStrike">
                <a:solidFill>
                  <a:srgbClr val="c9211e"/>
                </a:solidFill>
                <a:latin typeface="PT Serif"/>
                <a:ea typeface="DejaVu Sans"/>
              </a:rPr>
              <a:t>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9" name="Рисунок 281" descr=""/>
          <p:cNvPicPr/>
          <p:nvPr/>
        </p:nvPicPr>
        <p:blipFill>
          <a:blip r:embed="rId2"/>
          <a:srcRect l="0" t="0" r="12086" b="7266"/>
          <a:stretch/>
        </p:blipFill>
        <p:spPr>
          <a:xfrm rot="5396400">
            <a:off x="4235760" y="3333960"/>
            <a:ext cx="2787120" cy="3557880"/>
          </a:xfrm>
          <a:prstGeom prst="rect">
            <a:avLst/>
          </a:prstGeom>
          <a:ln w="0">
            <a:solidFill>
              <a:srgbClr val="3b160e"/>
            </a:solidFill>
          </a:ln>
        </p:spPr>
      </p:pic>
      <p:pic>
        <p:nvPicPr>
          <p:cNvPr id="190" name="Рисунок 282" descr=""/>
          <p:cNvPicPr/>
          <p:nvPr/>
        </p:nvPicPr>
        <p:blipFill>
          <a:blip r:embed="rId3"/>
          <a:srcRect l="6096" t="9834" r="12092" b="7831"/>
          <a:stretch/>
        </p:blipFill>
        <p:spPr>
          <a:xfrm>
            <a:off x="2197800" y="840960"/>
            <a:ext cx="1829880" cy="2513880"/>
          </a:xfrm>
          <a:prstGeom prst="rect">
            <a:avLst/>
          </a:prstGeom>
          <a:ln w="0">
            <a:noFill/>
          </a:ln>
        </p:spPr>
      </p:pic>
      <p:pic>
        <p:nvPicPr>
          <p:cNvPr id="191" name="Рисунок 283" descr=""/>
          <p:cNvPicPr/>
          <p:nvPr/>
        </p:nvPicPr>
        <p:blipFill>
          <a:blip r:embed="rId4"/>
          <a:stretch/>
        </p:blipFill>
        <p:spPr>
          <a:xfrm>
            <a:off x="4222800" y="860760"/>
            <a:ext cx="1793880" cy="251388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284" descr=""/>
          <p:cNvPicPr/>
          <p:nvPr/>
        </p:nvPicPr>
        <p:blipFill>
          <a:blip r:embed="rId5"/>
          <a:srcRect l="2320" t="10869" r="11474" b="4642"/>
          <a:stretch/>
        </p:blipFill>
        <p:spPr>
          <a:xfrm>
            <a:off x="6185160" y="875160"/>
            <a:ext cx="1793880" cy="251388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285" descr=""/>
          <p:cNvPicPr/>
          <p:nvPr/>
        </p:nvPicPr>
        <p:blipFill>
          <a:blip r:embed="rId6"/>
          <a:stretch/>
        </p:blipFill>
        <p:spPr>
          <a:xfrm>
            <a:off x="210960" y="803520"/>
            <a:ext cx="1837440" cy="257472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286" descr=""/>
          <p:cNvPicPr/>
          <p:nvPr/>
        </p:nvPicPr>
        <p:blipFill>
          <a:blip r:embed="rId7"/>
          <a:srcRect l="6385" t="4885" r="6438" b="3335"/>
          <a:stretch/>
        </p:blipFill>
        <p:spPr>
          <a:xfrm>
            <a:off x="10220760" y="869400"/>
            <a:ext cx="1852920" cy="259488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287" descr=""/>
          <p:cNvPicPr/>
          <p:nvPr/>
        </p:nvPicPr>
        <p:blipFill>
          <a:blip r:embed="rId8"/>
          <a:stretch/>
        </p:blipFill>
        <p:spPr>
          <a:xfrm>
            <a:off x="8220960" y="883800"/>
            <a:ext cx="1836360" cy="258048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/>
          <p:cNvPicPr/>
          <p:nvPr/>
        </p:nvPicPr>
        <p:blipFill>
          <a:blip r:embed="rId9"/>
          <a:srcRect l="0" t="0" r="10444" b="0"/>
          <a:stretch/>
        </p:blipFill>
        <p:spPr>
          <a:xfrm rot="5373600">
            <a:off x="8339400" y="2964240"/>
            <a:ext cx="2740680" cy="432972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197" name="" descr=""/>
          <p:cNvPicPr/>
          <p:nvPr/>
        </p:nvPicPr>
        <p:blipFill>
          <a:blip r:embed="rId10"/>
          <a:stretch/>
        </p:blipFill>
        <p:spPr>
          <a:xfrm>
            <a:off x="1033200" y="3513600"/>
            <a:ext cx="2338560" cy="3107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Рисунок 301" descr=""/>
          <p:cNvPicPr/>
          <p:nvPr/>
        </p:nvPicPr>
        <p:blipFill>
          <a:blip r:embed="rId1"/>
          <a:stretch/>
        </p:blipFill>
        <p:spPr>
          <a:xfrm>
            <a:off x="5040" y="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199" name="TextBox 1"/>
          <p:cNvSpPr/>
          <p:nvPr/>
        </p:nvSpPr>
        <p:spPr>
          <a:xfrm>
            <a:off x="3741480" y="387000"/>
            <a:ext cx="4237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Дополнительное образование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Прямоугольник 1"/>
          <p:cNvSpPr/>
          <p:nvPr/>
        </p:nvSpPr>
        <p:spPr>
          <a:xfrm>
            <a:off x="428760" y="847080"/>
            <a:ext cx="11278080" cy="81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i="1" lang="ru-RU" sz="16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Дополнительное образование детей в детском саду направлено на формирование и развитие их творческих способностей, удовлетворение индивидуальных потребностей в интеллектуальном, нравственном и физическом совершенствовании, формирование культуры здорового и безопасного образа жизни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1" name="Picture 2" descr=""/>
          <p:cNvPicPr/>
          <p:nvPr/>
        </p:nvPicPr>
        <p:blipFill>
          <a:blip r:embed="rId2"/>
          <a:stretch/>
        </p:blipFill>
        <p:spPr>
          <a:xfrm>
            <a:off x="173160" y="1922400"/>
            <a:ext cx="1782360" cy="1940400"/>
          </a:xfrm>
          <a:prstGeom prst="rect">
            <a:avLst/>
          </a:prstGeom>
          <a:ln w="0">
            <a:solidFill>
              <a:srgbClr val="333f4f"/>
            </a:solidFill>
          </a:ln>
        </p:spPr>
      </p:pic>
      <p:pic>
        <p:nvPicPr>
          <p:cNvPr id="202" name="Picture 3" descr=""/>
          <p:cNvPicPr/>
          <p:nvPr/>
        </p:nvPicPr>
        <p:blipFill>
          <a:blip r:embed="rId3"/>
          <a:stretch/>
        </p:blipFill>
        <p:spPr>
          <a:xfrm>
            <a:off x="774000" y="4318920"/>
            <a:ext cx="2242440" cy="2000880"/>
          </a:xfrm>
          <a:prstGeom prst="rect">
            <a:avLst/>
          </a:prstGeom>
          <a:ln w="0">
            <a:solidFill>
              <a:srgbClr val="333f4f">
                <a:alpha val="99000"/>
              </a:srgbClr>
            </a:solidFill>
          </a:ln>
        </p:spPr>
      </p:pic>
      <p:pic>
        <p:nvPicPr>
          <p:cNvPr id="203" name="Picture 4" descr=""/>
          <p:cNvPicPr/>
          <p:nvPr/>
        </p:nvPicPr>
        <p:blipFill>
          <a:blip r:embed="rId4"/>
          <a:srcRect l="40420" t="0" r="0" b="0"/>
          <a:stretch/>
        </p:blipFill>
        <p:spPr>
          <a:xfrm>
            <a:off x="5865120" y="2031480"/>
            <a:ext cx="1327680" cy="1672200"/>
          </a:xfrm>
          <a:prstGeom prst="rect">
            <a:avLst/>
          </a:prstGeom>
          <a:ln w="0">
            <a:solidFill>
              <a:srgbClr val="333f4f"/>
            </a:solidFill>
          </a:ln>
        </p:spPr>
      </p:pic>
      <p:pic>
        <p:nvPicPr>
          <p:cNvPr id="204" name="Picture 5" descr=""/>
          <p:cNvPicPr/>
          <p:nvPr/>
        </p:nvPicPr>
        <p:blipFill>
          <a:blip r:embed="rId5"/>
          <a:stretch/>
        </p:blipFill>
        <p:spPr>
          <a:xfrm>
            <a:off x="6698160" y="4433760"/>
            <a:ext cx="2503800" cy="1876320"/>
          </a:xfrm>
          <a:prstGeom prst="rect">
            <a:avLst/>
          </a:prstGeom>
          <a:ln w="0">
            <a:solidFill>
              <a:srgbClr val="333f4f"/>
            </a:solidFill>
          </a:ln>
        </p:spPr>
      </p:pic>
      <p:sp>
        <p:nvSpPr>
          <p:cNvPr id="205" name="Прямоугольник 194"/>
          <p:cNvSpPr/>
          <p:nvPr/>
        </p:nvSpPr>
        <p:spPr>
          <a:xfrm>
            <a:off x="2134440" y="2019600"/>
            <a:ext cx="3528360" cy="115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355269"/>
                </a:solidFill>
                <a:latin typeface="PT Serif"/>
                <a:ea typeface="DejaVu Sans"/>
              </a:rPr>
              <a:t>К</a:t>
            </a: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онструирование больше, чем другие виды деятельности, подготавливает почву для развития технических способностей детей.Занятия по программе «LEGOконструирование» способствуют развитию конструкторских способностей и технического мышления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TextBox 195"/>
          <p:cNvSpPr/>
          <p:nvPr/>
        </p:nvSpPr>
        <p:spPr>
          <a:xfrm>
            <a:off x="3050280" y="4600440"/>
            <a:ext cx="3719160" cy="130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Отличительные особенности программы «Эколенок» в том, что подача познавательного материала происходит через вовлечение детей</a:t>
            </a:r>
            <a:r>
              <a:rPr b="1" i="1" lang="ru-RU" sz="1800" spc="-1" strike="noStrike">
                <a:solidFill>
                  <a:srgbClr val="355269"/>
                </a:solidFill>
                <a:latin typeface="PT Serif"/>
                <a:ea typeface="DejaVu Sans"/>
              </a:rPr>
              <a:t> </a:t>
            </a: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в экспериментальную деятельность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196"/>
          <p:cNvSpPr/>
          <p:nvPr/>
        </p:nvSpPr>
        <p:spPr>
          <a:xfrm>
            <a:off x="7376760" y="1992960"/>
            <a:ext cx="4405680" cy="21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Программа «Веселые нотки» обеспечивает формирование умений певческой деятельности и совершенствование специальных вокальных навыков: певческой установки, звукообразования, певческого дыхания,артикуляции; координации деятельности голосового аппарата с основными свойствами певческого голоса, слуховые навыки.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Box 197"/>
          <p:cNvSpPr/>
          <p:nvPr/>
        </p:nvSpPr>
        <p:spPr>
          <a:xfrm>
            <a:off x="9308880" y="4600440"/>
            <a:ext cx="2768040" cy="146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Программа «Крошка ГТОшка» разработана с целью подготовки детей 6-7 лет для эффективной и комплексной сдачи норм ГТО первой ступени.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167" descr=""/>
          <p:cNvPicPr/>
          <p:nvPr/>
        </p:nvPicPr>
        <p:blipFill>
          <a:blip r:embed="rId1"/>
          <a:stretch/>
        </p:blipFill>
        <p:spPr>
          <a:xfrm>
            <a:off x="0" y="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46" name="Прямоугольник 168"/>
          <p:cNvSpPr/>
          <p:nvPr/>
        </p:nvSpPr>
        <p:spPr>
          <a:xfrm>
            <a:off x="789480" y="79200"/>
            <a:ext cx="10607040" cy="667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DejaVu Sans"/>
              </a:rPr>
              <a:t>Муниципальное автономное дошкольное образовательное учреждение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355269"/>
                </a:solidFill>
                <a:latin typeface="PT Astra Sans"/>
                <a:ea typeface="Tahoma"/>
              </a:rPr>
              <a:t>«Трудармейский детский сад «Чебурашка» (МАДОУ 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«Трудармейский детский сад «Чебурашка») осуществляет свою деятельность на основании: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Устав МАДОУ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 утвержден приказом Управления образования администрации Прокопьевского муниципального района 2.11. 2017 г. № 640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Лицензия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 на осуществление образовательной деятельности № 15248 о 20.08.2015 г.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Основные сведения: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Организационно-правовая форма: 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муниципальное автономное</a:t>
            </a: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  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учреждение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Тип образовательной организации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: дошкольное образовательное учреждение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Основными видами деятельности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 Учреждения являются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- реализация образовательной программы дошкольного образования,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- присмотр и уход за воспитанника и Учреждения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Статус юридического лица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: муниципальное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Юридический адрес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: 635250, Россия, Кемеровская область, Прокопьевский район, п. Трудармейский, ул.Школьная, 1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Адрес электронной почты 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:</a:t>
            </a:r>
            <a:r>
              <a:rPr b="0" lang="ru-RU" sz="2000" spc="-1" strike="noStrike" u="sng">
                <a:solidFill>
                  <a:srgbClr val="0563c1"/>
                </a:solidFill>
                <a:uFillTx/>
                <a:latin typeface="Arial"/>
                <a:ea typeface="Tahoma"/>
                <a:hlinkClick r:id="rId2"/>
              </a:rPr>
              <a:t>cheb130@mail.ru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Адрес сайта: tryd-chebyrachka-ds.edusite.ru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Режим работы ДОУ</a:t>
            </a:r>
            <a:r>
              <a:rPr b="0" lang="ru-RU" sz="2000" spc="-1" strike="noStrike">
                <a:solidFill>
                  <a:srgbClr val="355269"/>
                </a:solidFill>
                <a:latin typeface="Arial"/>
                <a:ea typeface="Tahoma"/>
              </a:rPr>
              <a:t>: 12-часовое пребывание детей при пятидневной рабочей неделе с 70:00 до 19:00. выходные — суббота, воскресенье, праздничные дни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0320" cy="6855840"/>
          </a:xfrm>
          <a:prstGeom prst="rect">
            <a:avLst/>
          </a:prstGeom>
          <a:ln w="0">
            <a:noFill/>
          </a:ln>
        </p:spPr>
      </p:pic>
      <p:sp>
        <p:nvSpPr>
          <p:cNvPr id="210" name="TextBox 2"/>
          <p:cNvSpPr/>
          <p:nvPr/>
        </p:nvSpPr>
        <p:spPr>
          <a:xfrm>
            <a:off x="2319480" y="387000"/>
            <a:ext cx="70862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Развивающая предметно-пространственная среда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"/>
          <p:cNvSpPr/>
          <p:nvPr/>
        </p:nvSpPr>
        <p:spPr>
          <a:xfrm>
            <a:off x="6050880" y="3355560"/>
            <a:ext cx="17892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2"/>
          <a:stretch/>
        </p:blipFill>
        <p:spPr>
          <a:xfrm>
            <a:off x="523800" y="1116000"/>
            <a:ext cx="3545280" cy="26672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13" name="" descr=""/>
          <p:cNvPicPr/>
          <p:nvPr/>
        </p:nvPicPr>
        <p:blipFill>
          <a:blip r:embed="rId3"/>
          <a:stretch/>
        </p:blipFill>
        <p:spPr>
          <a:xfrm>
            <a:off x="4421880" y="1077480"/>
            <a:ext cx="3655080" cy="27500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14" name="" descr=""/>
          <p:cNvPicPr/>
          <p:nvPr/>
        </p:nvPicPr>
        <p:blipFill>
          <a:blip r:embed="rId4"/>
          <a:stretch/>
        </p:blipFill>
        <p:spPr>
          <a:xfrm>
            <a:off x="8422200" y="1143360"/>
            <a:ext cx="3567600" cy="268416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15" name="" descr=""/>
          <p:cNvPicPr/>
          <p:nvPr/>
        </p:nvPicPr>
        <p:blipFill>
          <a:blip r:embed="rId5"/>
          <a:stretch/>
        </p:blipFill>
        <p:spPr>
          <a:xfrm>
            <a:off x="538920" y="3975120"/>
            <a:ext cx="3502080" cy="26348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16" name="" descr=""/>
          <p:cNvPicPr/>
          <p:nvPr/>
        </p:nvPicPr>
        <p:blipFill>
          <a:blip r:embed="rId6"/>
          <a:stretch/>
        </p:blipFill>
        <p:spPr>
          <a:xfrm>
            <a:off x="4406760" y="4010400"/>
            <a:ext cx="3532320" cy="265752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17" name="" descr=""/>
          <p:cNvPicPr/>
          <p:nvPr/>
        </p:nvPicPr>
        <p:blipFill>
          <a:blip r:embed="rId7"/>
          <a:stretch/>
        </p:blipFill>
        <p:spPr>
          <a:xfrm>
            <a:off x="8472240" y="4012560"/>
            <a:ext cx="3526560" cy="265320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Рисунок 299" descr=""/>
          <p:cNvPicPr/>
          <p:nvPr/>
        </p:nvPicPr>
        <p:blipFill>
          <a:blip r:embed="rId1"/>
          <a:stretch/>
        </p:blipFill>
        <p:spPr>
          <a:xfrm>
            <a:off x="0" y="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219" name="Прямоугольник 3"/>
          <p:cNvSpPr/>
          <p:nvPr/>
        </p:nvSpPr>
        <p:spPr>
          <a:xfrm>
            <a:off x="2063520" y="2298240"/>
            <a:ext cx="8562960" cy="35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0" name="TextBox 296"/>
          <p:cNvSpPr/>
          <p:nvPr/>
        </p:nvSpPr>
        <p:spPr>
          <a:xfrm>
            <a:off x="460440" y="162360"/>
            <a:ext cx="11384280" cy="6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PT Serif"/>
                <a:ea typeface="DejaVu Sans"/>
              </a:rPr>
              <a:t>Развивающая предметно -пространственная среда выступает основой для разнообразной, разносторонне развивающей, содержательной и привлекательной для каждого ребенка деятельности.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Рисунок 297" descr=""/>
          <p:cNvPicPr/>
          <p:nvPr/>
        </p:nvPicPr>
        <p:blipFill>
          <a:blip r:embed="rId2"/>
          <a:stretch/>
        </p:blipFill>
        <p:spPr>
          <a:xfrm>
            <a:off x="873720" y="1194840"/>
            <a:ext cx="1699920" cy="226836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22" name="Рисунок 298" descr=""/>
          <p:cNvPicPr/>
          <p:nvPr/>
        </p:nvPicPr>
        <p:blipFill>
          <a:blip r:embed="rId3"/>
          <a:stretch/>
        </p:blipFill>
        <p:spPr>
          <a:xfrm>
            <a:off x="6427080" y="1191240"/>
            <a:ext cx="1675800" cy="223632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23" name="Picture 2" descr=""/>
          <p:cNvPicPr/>
          <p:nvPr/>
        </p:nvPicPr>
        <p:blipFill>
          <a:blip r:embed="rId4"/>
          <a:stretch/>
        </p:blipFill>
        <p:spPr>
          <a:xfrm>
            <a:off x="3067920" y="1217160"/>
            <a:ext cx="3021480" cy="226476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24" name="Picture 3" descr=""/>
          <p:cNvPicPr/>
          <p:nvPr/>
        </p:nvPicPr>
        <p:blipFill>
          <a:blip r:embed="rId5"/>
          <a:stretch/>
        </p:blipFill>
        <p:spPr>
          <a:xfrm>
            <a:off x="770400" y="3687120"/>
            <a:ext cx="3375720" cy="2515680"/>
          </a:xfrm>
          <a:prstGeom prst="rect">
            <a:avLst/>
          </a:prstGeom>
          <a:ln w="9525">
            <a:solidFill>
              <a:srgbClr val="3465a4"/>
            </a:solidFill>
            <a:miter/>
          </a:ln>
        </p:spPr>
      </p:pic>
      <p:pic>
        <p:nvPicPr>
          <p:cNvPr id="225" name="Picture 4" descr=""/>
          <p:cNvPicPr/>
          <p:nvPr/>
        </p:nvPicPr>
        <p:blipFill>
          <a:blip r:embed="rId6"/>
          <a:srcRect l="5597" t="0" r="0" b="0"/>
          <a:stretch/>
        </p:blipFill>
        <p:spPr>
          <a:xfrm>
            <a:off x="8471520" y="1185120"/>
            <a:ext cx="2816640" cy="2236320"/>
          </a:xfrm>
          <a:prstGeom prst="rect">
            <a:avLst/>
          </a:prstGeom>
          <a:ln w="9525">
            <a:solidFill>
              <a:srgbClr val="3465a4"/>
            </a:solidFill>
            <a:miter/>
          </a:ln>
        </p:spPr>
      </p:pic>
      <p:sp>
        <p:nvSpPr>
          <p:cNvPr id="226" name="AutoShape 6"/>
          <p:cNvSpPr/>
          <p:nvPr/>
        </p:nvSpPr>
        <p:spPr>
          <a:xfrm>
            <a:off x="155520" y="-144360"/>
            <a:ext cx="299160" cy="2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27" name="Picture 8" descr=""/>
          <p:cNvPicPr/>
          <p:nvPr/>
        </p:nvPicPr>
        <p:blipFill>
          <a:blip r:embed="rId7"/>
          <a:stretch/>
        </p:blipFill>
        <p:spPr>
          <a:xfrm>
            <a:off x="4439880" y="3687120"/>
            <a:ext cx="3095640" cy="2494800"/>
          </a:xfrm>
          <a:prstGeom prst="rect">
            <a:avLst/>
          </a:prstGeom>
          <a:ln w="9525">
            <a:solidFill>
              <a:srgbClr val="3465a4"/>
            </a:solidFill>
            <a:miter/>
          </a:ln>
        </p:spPr>
      </p:pic>
      <p:pic>
        <p:nvPicPr>
          <p:cNvPr id="228" name="Picture 9" descr=""/>
          <p:cNvPicPr/>
          <p:nvPr/>
        </p:nvPicPr>
        <p:blipFill>
          <a:blip r:embed="rId8"/>
          <a:stretch/>
        </p:blipFill>
        <p:spPr>
          <a:xfrm>
            <a:off x="7896240" y="3672000"/>
            <a:ext cx="3348360" cy="2509560"/>
          </a:xfrm>
          <a:prstGeom prst="rect">
            <a:avLst/>
          </a:prstGeom>
          <a:ln w="9525">
            <a:solidFill>
              <a:srgbClr val="3465a4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" descr=""/>
          <p:cNvPicPr/>
          <p:nvPr/>
        </p:nvPicPr>
        <p:blipFill>
          <a:blip r:embed="rId1"/>
          <a:stretch/>
        </p:blipFill>
        <p:spPr>
          <a:xfrm>
            <a:off x="0" y="43200"/>
            <a:ext cx="10711440" cy="6855840"/>
          </a:xfrm>
          <a:prstGeom prst="rect">
            <a:avLst/>
          </a:prstGeom>
          <a:ln w="0">
            <a:noFill/>
          </a:ln>
        </p:spPr>
      </p:pic>
      <p:pic>
        <p:nvPicPr>
          <p:cNvPr id="230" name="" descr=""/>
          <p:cNvPicPr/>
          <p:nvPr/>
        </p:nvPicPr>
        <p:blipFill>
          <a:blip r:embed="rId2"/>
          <a:stretch/>
        </p:blipFill>
        <p:spPr>
          <a:xfrm>
            <a:off x="655200" y="104040"/>
            <a:ext cx="2494800" cy="332712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31" name="" descr=""/>
          <p:cNvPicPr/>
          <p:nvPr/>
        </p:nvPicPr>
        <p:blipFill>
          <a:blip r:embed="rId3"/>
          <a:stretch/>
        </p:blipFill>
        <p:spPr>
          <a:xfrm>
            <a:off x="690480" y="3573000"/>
            <a:ext cx="2416320" cy="322272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32" name="" descr=""/>
          <p:cNvPicPr/>
          <p:nvPr/>
        </p:nvPicPr>
        <p:blipFill>
          <a:blip r:embed="rId4"/>
          <a:stretch/>
        </p:blipFill>
        <p:spPr>
          <a:xfrm>
            <a:off x="3834720" y="2605680"/>
            <a:ext cx="4284000" cy="32126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33" name=""/>
          <p:cNvSpPr/>
          <p:nvPr/>
        </p:nvSpPr>
        <p:spPr>
          <a:xfrm>
            <a:off x="3729960" y="803520"/>
            <a:ext cx="4286520" cy="97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355269"/>
                </a:solidFill>
                <a:latin typeface="PT Serif"/>
                <a:ea typeface="DejaVu Sans"/>
              </a:rPr>
              <a:t>З</a:t>
            </a:r>
            <a:r>
              <a:rPr b="1" i="1" lang="ru-RU" sz="1800" spc="-1" strike="noStrike">
                <a:solidFill>
                  <a:srgbClr val="355269"/>
                </a:solidFill>
                <a:latin typeface="PT Serif"/>
                <a:ea typeface="DejaVu Sans"/>
              </a:rPr>
              <a:t>доровьесберегающее пространство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PT Serif"/>
                <a:ea typeface="DejaVu Sans"/>
              </a:rPr>
              <a:t>представлено соляной комнатой 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55269"/>
                </a:solidFill>
                <a:latin typeface="PT Serif"/>
                <a:ea typeface="DejaVu Sans"/>
              </a:rPr>
              <a:t>комнатой релаксации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5"/>
          <a:stretch/>
        </p:blipFill>
        <p:spPr>
          <a:xfrm>
            <a:off x="8863920" y="126000"/>
            <a:ext cx="2418840" cy="32248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35" name="" descr=""/>
          <p:cNvPicPr/>
          <p:nvPr/>
        </p:nvPicPr>
        <p:blipFill>
          <a:blip r:embed="rId6"/>
          <a:stretch/>
        </p:blipFill>
        <p:spPr>
          <a:xfrm>
            <a:off x="8874000" y="3442680"/>
            <a:ext cx="2476440" cy="330228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" descr=""/>
          <p:cNvPicPr/>
          <p:nvPr/>
        </p:nvPicPr>
        <p:blipFill>
          <a:blip r:embed="rId1"/>
          <a:stretch/>
        </p:blipFill>
        <p:spPr>
          <a:xfrm>
            <a:off x="68760" y="0"/>
            <a:ext cx="12123000" cy="6855840"/>
          </a:xfrm>
          <a:prstGeom prst="rect">
            <a:avLst/>
          </a:prstGeom>
          <a:ln w="0">
            <a:noFill/>
          </a:ln>
        </p:spPr>
      </p:pic>
      <p:pic>
        <p:nvPicPr>
          <p:cNvPr id="237" name="" descr=""/>
          <p:cNvPicPr/>
          <p:nvPr/>
        </p:nvPicPr>
        <p:blipFill>
          <a:blip r:embed="rId2"/>
          <a:stretch/>
        </p:blipFill>
        <p:spPr>
          <a:xfrm>
            <a:off x="494640" y="1697040"/>
            <a:ext cx="2971080" cy="39618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38" name="" descr=""/>
          <p:cNvPicPr/>
          <p:nvPr/>
        </p:nvPicPr>
        <p:blipFill>
          <a:blip r:embed="rId3"/>
          <a:stretch/>
        </p:blipFill>
        <p:spPr>
          <a:xfrm>
            <a:off x="8530560" y="1737720"/>
            <a:ext cx="2991600" cy="39898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39" name=""/>
          <p:cNvSpPr/>
          <p:nvPr/>
        </p:nvSpPr>
        <p:spPr>
          <a:xfrm>
            <a:off x="2008080" y="218160"/>
            <a:ext cx="7905240" cy="167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i="1" lang="ru-RU" sz="1800" spc="-1" strike="noStrike">
                <a:solidFill>
                  <a:srgbClr val="355269"/>
                </a:solidFill>
                <a:latin typeface="PT Serif"/>
                <a:ea typeface="DejaVu Sans"/>
              </a:rPr>
              <a:t>Одним из элементов РППС детского сада является детский огород, расположенный на участке дошкольной организации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"/>
          <p:cNvSpPr/>
          <p:nvPr/>
        </p:nvSpPr>
        <p:spPr>
          <a:xfrm>
            <a:off x="6060600" y="3349440"/>
            <a:ext cx="179640" cy="2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4"/>
          <a:stretch/>
        </p:blipFill>
        <p:spPr>
          <a:xfrm>
            <a:off x="3580560" y="1740240"/>
            <a:ext cx="4787640" cy="392868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0" y="43200"/>
            <a:ext cx="12190680" cy="68558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43" name="Рисунок 7" descr="WhatsApp Image 2024-10-30 at 14.05.21 (2).jpeg"/>
          <p:cNvPicPr/>
          <p:nvPr/>
        </p:nvPicPr>
        <p:blipFill>
          <a:blip r:embed="rId2"/>
          <a:srcRect l="0" t="20818" r="30535" b="0"/>
          <a:stretch/>
        </p:blipFill>
        <p:spPr>
          <a:xfrm>
            <a:off x="864000" y="1112040"/>
            <a:ext cx="2806920" cy="36162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44" name="Рисунок 9" descr="WhatsApp Image 2024-10-30 at 14.05.19 (2).jpeg"/>
          <p:cNvPicPr/>
          <p:nvPr/>
        </p:nvPicPr>
        <p:blipFill>
          <a:blip r:embed="rId3"/>
          <a:srcRect l="18164" t="16462" r="0" b="18737"/>
          <a:stretch/>
        </p:blipFill>
        <p:spPr>
          <a:xfrm>
            <a:off x="4530960" y="1233720"/>
            <a:ext cx="3580920" cy="37800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45" name=""/>
          <p:cNvSpPr/>
          <p:nvPr/>
        </p:nvSpPr>
        <p:spPr>
          <a:xfrm>
            <a:off x="476280" y="224280"/>
            <a:ext cx="11089800" cy="6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3465a4"/>
                </a:solidFill>
                <a:latin typeface="Times New Roman"/>
                <a:ea typeface="DejaVu Sans"/>
              </a:rPr>
              <a:t>Спортивная площадка для занятий на свежем воздухе; игровое оборудование с турниками, качелями, горками и песочницей, модули малых форм.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Рисунок 8" descr="WhatsApp Image 2025-01-09 at 12.34.47.jpeg"/>
          <p:cNvPicPr/>
          <p:nvPr/>
        </p:nvPicPr>
        <p:blipFill>
          <a:blip r:embed="rId4"/>
          <a:srcRect l="0" t="24983" r="0" b="0"/>
          <a:stretch/>
        </p:blipFill>
        <p:spPr>
          <a:xfrm>
            <a:off x="975600" y="3356640"/>
            <a:ext cx="3324240" cy="33242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47" name="" descr=""/>
          <p:cNvPicPr/>
          <p:nvPr/>
        </p:nvPicPr>
        <p:blipFill>
          <a:blip r:embed="rId5"/>
          <a:stretch/>
        </p:blipFill>
        <p:spPr>
          <a:xfrm>
            <a:off x="9043200" y="1250640"/>
            <a:ext cx="2536920" cy="338292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48" name="" descr=""/>
          <p:cNvPicPr/>
          <p:nvPr/>
        </p:nvPicPr>
        <p:blipFill>
          <a:blip r:embed="rId6"/>
          <a:stretch/>
        </p:blipFill>
        <p:spPr>
          <a:xfrm>
            <a:off x="7992720" y="3930840"/>
            <a:ext cx="3728880" cy="279612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Рисунок 301"/>
          <p:cNvSpPr/>
          <p:nvPr/>
        </p:nvSpPr>
        <p:spPr>
          <a:xfrm>
            <a:off x="0" y="0"/>
            <a:ext cx="12271320" cy="685044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465a4"/>
                </a:solidFill>
                <a:latin typeface="PT Serif"/>
                <a:ea typeface="DejaVu Sans"/>
              </a:rPr>
              <a:t>Игровая площадка — место игры, отдыха, спорта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2"/>
          <a:stretch/>
        </p:blipFill>
        <p:spPr>
          <a:xfrm>
            <a:off x="833760" y="745920"/>
            <a:ext cx="3824280" cy="286812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51" name="" descr=""/>
          <p:cNvPicPr/>
          <p:nvPr/>
        </p:nvPicPr>
        <p:blipFill>
          <a:blip r:embed="rId3"/>
          <a:stretch/>
        </p:blipFill>
        <p:spPr>
          <a:xfrm>
            <a:off x="8044200" y="750960"/>
            <a:ext cx="3740760" cy="28054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52" name="" descr=""/>
          <p:cNvPicPr/>
          <p:nvPr/>
        </p:nvPicPr>
        <p:blipFill>
          <a:blip r:embed="rId4"/>
          <a:stretch/>
        </p:blipFill>
        <p:spPr>
          <a:xfrm>
            <a:off x="883440" y="3864240"/>
            <a:ext cx="3580560" cy="26848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53" name="" descr=""/>
          <p:cNvPicPr/>
          <p:nvPr/>
        </p:nvPicPr>
        <p:blipFill>
          <a:blip r:embed="rId5"/>
          <a:stretch/>
        </p:blipFill>
        <p:spPr>
          <a:xfrm>
            <a:off x="5230080" y="718920"/>
            <a:ext cx="2170440" cy="289476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54" name="" descr=""/>
          <p:cNvPicPr/>
          <p:nvPr/>
        </p:nvPicPr>
        <p:blipFill>
          <a:blip r:embed="rId6"/>
          <a:stretch/>
        </p:blipFill>
        <p:spPr>
          <a:xfrm>
            <a:off x="7103880" y="3842640"/>
            <a:ext cx="2432520" cy="274464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55" name=""/>
          <p:cNvSpPr txBox="1"/>
          <p:nvPr/>
        </p:nvSpPr>
        <p:spPr>
          <a:xfrm>
            <a:off x="6060600" y="3349440"/>
            <a:ext cx="180720" cy="23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" descr=""/>
          <p:cNvPicPr/>
          <p:nvPr/>
        </p:nvPicPr>
        <p:blipFill>
          <a:blip r:embed="rId7"/>
          <a:stretch/>
        </p:blipFill>
        <p:spPr>
          <a:xfrm>
            <a:off x="9696600" y="3852360"/>
            <a:ext cx="2008800" cy="26784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57" name=""/>
          <p:cNvSpPr txBox="1"/>
          <p:nvPr/>
        </p:nvSpPr>
        <p:spPr>
          <a:xfrm>
            <a:off x="6060600" y="3349440"/>
            <a:ext cx="180720" cy="23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8" name="" descr=""/>
          <p:cNvPicPr/>
          <p:nvPr/>
        </p:nvPicPr>
        <p:blipFill>
          <a:blip r:embed="rId8"/>
          <a:srcRect l="0" t="0" r="0" b="30026"/>
          <a:stretch/>
        </p:blipFill>
        <p:spPr>
          <a:xfrm>
            <a:off x="4659120" y="3825720"/>
            <a:ext cx="2192040" cy="272664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Рисунок 49" descr=""/>
          <p:cNvPicPr/>
          <p:nvPr/>
        </p:nvPicPr>
        <p:blipFill>
          <a:blip r:embed="rId1"/>
          <a:stretch/>
        </p:blipFill>
        <p:spPr>
          <a:xfrm>
            <a:off x="-8640" y="-11160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260" name="Прямоугольник 14"/>
          <p:cNvSpPr/>
          <p:nvPr/>
        </p:nvSpPr>
        <p:spPr>
          <a:xfrm>
            <a:off x="3503880" y="84960"/>
            <a:ext cx="3666600" cy="47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Повседневная жизнь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Прямоугольник 2"/>
          <p:cNvSpPr/>
          <p:nvPr/>
        </p:nvSpPr>
        <p:spPr>
          <a:xfrm>
            <a:off x="695520" y="569160"/>
            <a:ext cx="10651320" cy="130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i="1" lang="ru-RU" sz="16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Как в любом детском саду у нас есть и режимные моменты, и плановая образовательная деятельность. Однако детально запрограммировать весь педагогический процесс повседневной жизни невозможно, поскольку разнообразные жизненные явления вносят свои коррективы в запланированную деятельность. Важным является внесение в повседневную жизнь детей элементов сюрпризности с тем, чтобы разнообразить ее, сделать радостной и интересной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2" name="Picture 2" descr=""/>
          <p:cNvPicPr/>
          <p:nvPr/>
        </p:nvPicPr>
        <p:blipFill>
          <a:blip r:embed="rId2"/>
          <a:stretch/>
        </p:blipFill>
        <p:spPr>
          <a:xfrm>
            <a:off x="702000" y="1995120"/>
            <a:ext cx="1843560" cy="24602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63" name="Picture 3" descr=""/>
          <p:cNvPicPr/>
          <p:nvPr/>
        </p:nvPicPr>
        <p:blipFill>
          <a:blip r:embed="rId3"/>
          <a:stretch/>
        </p:blipFill>
        <p:spPr>
          <a:xfrm>
            <a:off x="3155760" y="1972080"/>
            <a:ext cx="3293280" cy="24685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64" name="Picture 4" descr=""/>
          <p:cNvPicPr/>
          <p:nvPr/>
        </p:nvPicPr>
        <p:blipFill>
          <a:blip r:embed="rId4"/>
          <a:stretch/>
        </p:blipFill>
        <p:spPr>
          <a:xfrm>
            <a:off x="6816240" y="1995120"/>
            <a:ext cx="1815480" cy="24224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65" name="Picture 5" descr=""/>
          <p:cNvPicPr/>
          <p:nvPr/>
        </p:nvPicPr>
        <p:blipFill>
          <a:blip r:embed="rId5"/>
          <a:stretch/>
        </p:blipFill>
        <p:spPr>
          <a:xfrm>
            <a:off x="3791880" y="4707000"/>
            <a:ext cx="2514600" cy="18846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66" name="Picture 6" descr=""/>
          <p:cNvPicPr/>
          <p:nvPr/>
        </p:nvPicPr>
        <p:blipFill>
          <a:blip r:embed="rId6"/>
          <a:stretch/>
        </p:blipFill>
        <p:spPr>
          <a:xfrm>
            <a:off x="1049760" y="4709520"/>
            <a:ext cx="2448000" cy="192348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67" name="Picture 7" descr=""/>
          <p:cNvPicPr/>
          <p:nvPr/>
        </p:nvPicPr>
        <p:blipFill>
          <a:blip r:embed="rId7"/>
          <a:stretch/>
        </p:blipFill>
        <p:spPr>
          <a:xfrm>
            <a:off x="9048240" y="1959120"/>
            <a:ext cx="1954080" cy="2420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68" name="Picture 9" descr=""/>
          <p:cNvPicPr/>
          <p:nvPr/>
        </p:nvPicPr>
        <p:blipFill>
          <a:blip r:embed="rId8"/>
          <a:stretch/>
        </p:blipFill>
        <p:spPr>
          <a:xfrm>
            <a:off x="6599880" y="4707000"/>
            <a:ext cx="1411920" cy="18846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69" name="Picture 10" descr=""/>
          <p:cNvPicPr/>
          <p:nvPr/>
        </p:nvPicPr>
        <p:blipFill>
          <a:blip r:embed="rId9"/>
          <a:stretch/>
        </p:blipFill>
        <p:spPr>
          <a:xfrm>
            <a:off x="8328240" y="4707000"/>
            <a:ext cx="2442600" cy="18306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Рисунок 300" descr=""/>
          <p:cNvPicPr/>
          <p:nvPr/>
        </p:nvPicPr>
        <p:blipFill>
          <a:blip r:embed="rId1"/>
          <a:stretch/>
        </p:blipFill>
        <p:spPr>
          <a:xfrm>
            <a:off x="5040" y="504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271" name="Прямоугольник 5"/>
          <p:cNvSpPr/>
          <p:nvPr/>
        </p:nvSpPr>
        <p:spPr>
          <a:xfrm>
            <a:off x="896760" y="159840"/>
            <a:ext cx="108673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Детские утренники, развлечения, досуги — это время чудес, превращений и сюрпризов!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Picture 2" descr=""/>
          <p:cNvPicPr/>
          <p:nvPr/>
        </p:nvPicPr>
        <p:blipFill>
          <a:blip r:embed="rId2"/>
          <a:stretch/>
        </p:blipFill>
        <p:spPr>
          <a:xfrm>
            <a:off x="3672360" y="3842280"/>
            <a:ext cx="3122640" cy="23403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73" name="Picture 4" descr=""/>
          <p:cNvPicPr/>
          <p:nvPr/>
        </p:nvPicPr>
        <p:blipFill>
          <a:blip r:embed="rId3"/>
          <a:stretch/>
        </p:blipFill>
        <p:spPr>
          <a:xfrm>
            <a:off x="122040" y="1058040"/>
            <a:ext cx="2975040" cy="22298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74" name="Picture 5" descr=""/>
          <p:cNvPicPr/>
          <p:nvPr/>
        </p:nvPicPr>
        <p:blipFill>
          <a:blip r:embed="rId4"/>
          <a:stretch/>
        </p:blipFill>
        <p:spPr>
          <a:xfrm>
            <a:off x="7984080" y="1063800"/>
            <a:ext cx="3164400" cy="2371320"/>
          </a:xfrm>
          <a:prstGeom prst="rect">
            <a:avLst/>
          </a:prstGeom>
          <a:ln w="0">
            <a:noFill/>
          </a:ln>
        </p:spPr>
      </p:pic>
      <p:sp>
        <p:nvSpPr>
          <p:cNvPr id="275" name="TextBox 225"/>
          <p:cNvSpPr/>
          <p:nvPr/>
        </p:nvSpPr>
        <p:spPr>
          <a:xfrm>
            <a:off x="3169440" y="1129680"/>
            <a:ext cx="3937320" cy="215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Удивительный и прекрасный праздник День знаний в детском саду, возможно, не такой торжественный и волнительный, как в школе, но от этого не менее важный. Начинается новая полоса в жизни детей: занятия, беседы, праздники, помогающие лучше познать окружающий мир, чему-то научиться, узнать себя, определить свои интересы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TextBox 226"/>
          <p:cNvSpPr/>
          <p:nvPr/>
        </p:nvSpPr>
        <p:spPr>
          <a:xfrm>
            <a:off x="162720" y="3818160"/>
            <a:ext cx="3308040" cy="303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День Матери — это тёплый, сердечный праздник. И сколько бы хороших, добрых слов не было сказано мамам, лишними они, конечно, не будут. И в замечательный праздник «День матери» мы традиционно в нашем детском саду поздравляем и выражаем огромную благодарность нашим любимым мамам.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TextBox 227"/>
          <p:cNvSpPr/>
          <p:nvPr/>
        </p:nvSpPr>
        <p:spPr>
          <a:xfrm>
            <a:off x="8113680" y="3512520"/>
            <a:ext cx="3764160" cy="360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i="1" lang="ru-RU" sz="1400" spc="-1" strike="noStrike">
                <a:solidFill>
                  <a:srgbClr val="000000"/>
                </a:solidFill>
                <a:latin typeface="PT Serif"/>
                <a:ea typeface="DejaVu Sans"/>
              </a:rPr>
              <a:t>З</a:t>
            </a: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аглянул сегодня праздник в каждый дом. Потому что бродит осень за окном. Заглянул осенний праздник в детский сад. Чтоб порадовать и взрослых и ребят!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Рисунок 301" descr=""/>
          <p:cNvPicPr/>
          <p:nvPr/>
        </p:nvPicPr>
        <p:blipFill>
          <a:blip r:embed="rId1"/>
          <a:stretch/>
        </p:blipFill>
        <p:spPr>
          <a:xfrm>
            <a:off x="0" y="0"/>
            <a:ext cx="12184560" cy="68504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1" descr=""/>
          <p:cNvPicPr/>
          <p:nvPr/>
        </p:nvPicPr>
        <p:blipFill>
          <a:blip r:embed="rId2"/>
          <a:srcRect l="0" t="0" r="0" b="32089"/>
          <a:stretch/>
        </p:blipFill>
        <p:spPr>
          <a:xfrm>
            <a:off x="7887960" y="251280"/>
            <a:ext cx="2142000" cy="2588400"/>
          </a:xfrm>
          <a:prstGeom prst="rect">
            <a:avLst/>
          </a:prstGeom>
          <a:ln w="9525">
            <a:solidFill>
              <a:srgbClr val="3465a4"/>
            </a:solidFill>
            <a:miter/>
          </a:ln>
        </p:spPr>
      </p:pic>
      <p:sp>
        <p:nvSpPr>
          <p:cNvPr id="280" name="TextBox 230"/>
          <p:cNvSpPr/>
          <p:nvPr/>
        </p:nvSpPr>
        <p:spPr>
          <a:xfrm>
            <a:off x="3190680" y="564480"/>
            <a:ext cx="3538440" cy="146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В канун Нового года в каждый детский сад приходит добрая, красивая, волшебная сказка. Новогодние детские утренники — это время чудес, превращений и сюрпризов, которые любят все дети! 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TextBox 231"/>
          <p:cNvSpPr/>
          <p:nvPr/>
        </p:nvSpPr>
        <p:spPr>
          <a:xfrm>
            <a:off x="6014520" y="3312720"/>
            <a:ext cx="178200" cy="23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82" name="Рисунок 232" descr=""/>
          <p:cNvPicPr/>
          <p:nvPr/>
        </p:nvPicPr>
        <p:blipFill>
          <a:blip r:embed="rId3"/>
          <a:stretch/>
        </p:blipFill>
        <p:spPr>
          <a:xfrm>
            <a:off x="718920" y="149760"/>
            <a:ext cx="2235600" cy="29718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83" name="TextBox 233"/>
          <p:cNvSpPr/>
          <p:nvPr/>
        </p:nvSpPr>
        <p:spPr>
          <a:xfrm>
            <a:off x="7168320" y="2993400"/>
            <a:ext cx="3916440" cy="169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На улице еще лежит снег, а по календарю уже весна! И это прекрасное время года открывает женский праздник! 8 марта в детском саду – самый трогательный и нежный праздник! Он посвящен самым милым и нежным, любимым и родным мамам!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TextBox 234"/>
          <p:cNvSpPr/>
          <p:nvPr/>
        </p:nvSpPr>
        <p:spPr>
          <a:xfrm>
            <a:off x="3430080" y="5027040"/>
            <a:ext cx="5695200" cy="169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Выпускной в детском саду — это первое самостоятельное подведение итогов, осознание достижений и волнующее ожидание предстоящих событий, одновременно радостное и немножко грустное мероприятие. Это и прощание с беззаботной порой, и ключик от дверей в интересный и увлекательный мир знаний, переход в школьную, более взрослую жизнь.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"/>
          <p:cNvSpPr/>
          <p:nvPr/>
        </p:nvSpPr>
        <p:spPr>
          <a:xfrm>
            <a:off x="6060600" y="3349440"/>
            <a:ext cx="179280" cy="23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4"/>
          <a:stretch/>
        </p:blipFill>
        <p:spPr>
          <a:xfrm>
            <a:off x="3890520" y="2517840"/>
            <a:ext cx="3192840" cy="239436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169" descr=""/>
          <p:cNvPicPr/>
          <p:nvPr/>
        </p:nvPicPr>
        <p:blipFill>
          <a:blip r:embed="rId1"/>
          <a:stretch/>
        </p:blipFill>
        <p:spPr>
          <a:xfrm>
            <a:off x="0" y="144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48" name="Прямоугольник 170"/>
          <p:cNvSpPr/>
          <p:nvPr/>
        </p:nvSpPr>
        <p:spPr>
          <a:xfrm>
            <a:off x="3916080" y="110160"/>
            <a:ext cx="5087880" cy="47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PT Serif"/>
                <a:ea typeface="DejaVu Sans"/>
              </a:rPr>
              <a:t>Из истории детского сада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Прямоугольник 171"/>
          <p:cNvSpPr/>
          <p:nvPr/>
        </p:nvSpPr>
        <p:spPr>
          <a:xfrm>
            <a:off x="403200" y="661320"/>
            <a:ext cx="11534040" cy="100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600" spc="-1" strike="noStrike">
                <a:solidFill>
                  <a:srgbClr val="355269"/>
                </a:solidFill>
                <a:latin typeface="Times New Roman"/>
                <a:ea typeface="Tahoma"/>
              </a:rPr>
              <a:t>История нашего детского сада началась очень давно… 71 год назад. В 1935 году на период полевых работ в селе в колхозе была открыта сезонная площадка для детей дошкольного возраста. Детей было немного, 15-20 человек.  Заведующим была назначена Мезгина Александра Васильевна. Но очень скоро сезонная площадка превратилась в постоянно действующий детский сад — ясли.  . Детский сад – ясли просуществовал  до 1953 года. Затем построили детский сад на 50 мест. Коллектив состоял из 8 педагогов. Заведующим в то время была Подосенова Галина Петровна. С 1958 к обязанностям заведующего приступила  Исаева Вера Сергеевна.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Объект 6" descr=""/>
          <p:cNvPicPr/>
          <p:nvPr/>
        </p:nvPicPr>
        <p:blipFill>
          <a:blip r:embed="rId2"/>
          <a:stretch/>
        </p:blipFill>
        <p:spPr>
          <a:xfrm rot="16200000">
            <a:off x="1607400" y="2110680"/>
            <a:ext cx="2811600" cy="3552480"/>
          </a:xfrm>
          <a:prstGeom prst="rect">
            <a:avLst/>
          </a:prstGeom>
          <a:ln w="0">
            <a:solidFill>
              <a:srgbClr val="ffffff">
                <a:alpha val="85000"/>
              </a:srgbClr>
            </a:solidFill>
          </a:ln>
          <a:effectLst>
            <a:softEdge rad="112680"/>
          </a:effectLst>
        </p:spPr>
      </p:pic>
      <p:pic>
        <p:nvPicPr>
          <p:cNvPr id="51" name="Рисунок 16" descr=""/>
          <p:cNvPicPr/>
          <p:nvPr/>
        </p:nvPicPr>
        <p:blipFill>
          <a:blip r:embed="rId3"/>
          <a:stretch/>
        </p:blipFill>
        <p:spPr>
          <a:xfrm rot="16200000">
            <a:off x="6611400" y="1697400"/>
            <a:ext cx="2793240" cy="4389480"/>
          </a:xfrm>
          <a:prstGeom prst="rect">
            <a:avLst/>
          </a:prstGeom>
          <a:ln w="0">
            <a:solidFill>
              <a:srgbClr val="ffffff"/>
            </a:solidFill>
          </a:ln>
          <a:effectLst>
            <a:softEdge rad="112680"/>
          </a:effectLst>
        </p:spPr>
      </p:pic>
      <p:sp>
        <p:nvSpPr>
          <p:cNvPr id="52" name="Прямоугольник 174"/>
          <p:cNvSpPr/>
          <p:nvPr/>
        </p:nvSpPr>
        <p:spPr>
          <a:xfrm>
            <a:off x="1532520" y="5683320"/>
            <a:ext cx="7756560" cy="31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Коллектив 1953 года                                                                              Коллектив 1958 года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175" descr=""/>
          <p:cNvPicPr/>
          <p:nvPr/>
        </p:nvPicPr>
        <p:blipFill>
          <a:blip r:embed="rId1"/>
          <a:stretch/>
        </p:blipFill>
        <p:spPr>
          <a:xfrm>
            <a:off x="5040" y="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54" name="TextBox 176"/>
          <p:cNvSpPr/>
          <p:nvPr/>
        </p:nvSpPr>
        <p:spPr>
          <a:xfrm>
            <a:off x="361800" y="119160"/>
            <a:ext cx="11234880" cy="553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355269"/>
                </a:solidFill>
                <a:latin typeface="Times New Roman"/>
                <a:ea typeface="Tahoma"/>
              </a:rPr>
              <a:t>С</a:t>
            </a:r>
            <a:r>
              <a:rPr b="1" i="1" lang="ru-RU" sz="1600" spc="-1" strike="noStrike">
                <a:solidFill>
                  <a:srgbClr val="355269"/>
                </a:solidFill>
                <a:latin typeface="Times New Roman"/>
                <a:ea typeface="Tahoma"/>
              </a:rPr>
              <a:t> 1997 года в детском саду начался капитальный ремонт (заведующая Благодатская Александра Ильинична) . Реконструкция здания растянулась на долгих пять лет. И только с позитивными изменениями в стране капитальный ремонт здания детского сада на 70 мест был завершен. В декабре 2002 года здание детского сада заново отреставрировано. Появилась пристроенная к зданию кухня, еще одна группа и два спальных помещения. Работает 4 группы, в которых 70 детей. В 2003 году заведующей детским садом становится Черникова Елена Михайловна. Пришли молодые педагоги. Коллектив дошкольного образовательного учреждения «Трудармейский детский сад «Чебурашка» состоит из одиннадцати  педагогов.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000000"/>
                </a:solidFill>
                <a:latin typeface="PT Serif"/>
                <a:ea typeface="Tahoma"/>
              </a:rPr>
              <a:t>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6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А 26 сентября 2019 года </a:t>
            </a:r>
            <a:r>
              <a:rPr b="1" i="1" lang="ru-RU" sz="16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наш детский сад стал новоселом! В рамках нацпроекта «Демография» построено новое современное здание , отвечающее всем современным требованиям. Здание включает в себя восемь групповых помещений, музыкальный и спортивный залы, соляную пещеру и комнату психологической разгрузки, методический и медицинский кабинеты, пищевой блок. Для маломобильных граждан предусмотрены пандус, лифт. Особенность нового детского сада – возможность раннего профориентационного воспитания.</a:t>
            </a:r>
            <a:r>
              <a:rPr b="1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" name="Рисунок 48" descr=""/>
          <p:cNvPicPr/>
          <p:nvPr/>
        </p:nvPicPr>
        <p:blipFill>
          <a:blip r:embed="rId2"/>
          <a:stretch/>
        </p:blipFill>
        <p:spPr>
          <a:xfrm>
            <a:off x="4106160" y="4869000"/>
            <a:ext cx="3024000" cy="1815480"/>
          </a:xfrm>
          <a:prstGeom prst="rect">
            <a:avLst/>
          </a:prstGeom>
          <a:ln cap="sq" w="0">
            <a:solidFill>
              <a:srgbClr val="ffffff"/>
            </a:solidFill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Рисунок 178" descr=""/>
          <p:cNvPicPr/>
          <p:nvPr/>
        </p:nvPicPr>
        <p:blipFill>
          <a:blip r:embed="rId3"/>
          <a:stretch/>
        </p:blipFill>
        <p:spPr>
          <a:xfrm>
            <a:off x="4054320" y="1845000"/>
            <a:ext cx="2878920" cy="1768320"/>
          </a:xfrm>
          <a:prstGeom prst="rect">
            <a:avLst/>
          </a:prstGeom>
          <a:ln w="0">
            <a:solidFill>
              <a:srgbClr val="002060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179"/>
          <p:cNvSpPr/>
          <p:nvPr/>
        </p:nvSpPr>
        <p:spPr>
          <a:xfrm>
            <a:off x="1440" y="0"/>
            <a:ext cx="12184560" cy="685044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Прямоугольник 180"/>
          <p:cNvSpPr/>
          <p:nvPr/>
        </p:nvSpPr>
        <p:spPr>
          <a:xfrm>
            <a:off x="5697720" y="255600"/>
            <a:ext cx="248040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Руководитель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Прямоугольник 181"/>
          <p:cNvSpPr/>
          <p:nvPr/>
        </p:nvSpPr>
        <p:spPr>
          <a:xfrm>
            <a:off x="3404520" y="784800"/>
            <a:ext cx="8490960" cy="31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Воробьева Елена Владимировна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b="0" lang="ru-RU" sz="18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свою педагогическую деятельность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начала в 1995 году в должности педагог-организатор МБОУ «Трудармейская средняя общеобразовательная школа». В 2019 году была назначена заведующим  МАДОУ «Трудармейский детский сад «Чебурашка».Стаж работы в профессиональной сфере 29 лет.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55269"/>
                </a:solidFill>
                <a:latin typeface="Times New Roman"/>
                <a:ea typeface="Calibri"/>
              </a:rPr>
              <a:t>Почетный работник общего образования Российской Федерации. Благодаря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55269"/>
                </a:solidFill>
                <a:latin typeface="Times New Roman"/>
                <a:ea typeface="Calibri"/>
              </a:rPr>
              <a:t> </a:t>
            </a:r>
            <a:r>
              <a:rPr b="0" lang="ru-RU" sz="1800" spc="-1" strike="noStrike">
                <a:solidFill>
                  <a:srgbClr val="355269"/>
                </a:solidFill>
                <a:latin typeface="Times New Roman"/>
                <a:ea typeface="Calibri"/>
              </a:rPr>
              <a:t>ее профессионализму  дошкольное учреждение является одним из наиболее динамично развивающихся учреждений Прокопьевского муниципального округа.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8d281e"/>
                </a:solidFill>
                <a:latin typeface="Times New Roman"/>
                <a:ea typeface="Calibri"/>
              </a:rPr>
              <a:t>Награждена дипломами и грамотами</a:t>
            </a:r>
            <a:r>
              <a:rPr b="0" lang="ru-RU" sz="1800" spc="-1" strike="noStrike">
                <a:solidFill>
                  <a:srgbClr val="8d281e"/>
                </a:solidFill>
                <a:latin typeface="Times New Roman"/>
                <a:ea typeface="Calibri"/>
              </a:rPr>
              <a:t>  </a:t>
            </a:r>
            <a:r>
              <a:rPr b="0" lang="ru-RU" sz="1800" spc="-1" strike="noStrike">
                <a:solidFill>
                  <a:srgbClr val="355269"/>
                </a:solidFill>
                <a:latin typeface="Times New Roman"/>
                <a:ea typeface="Calibri"/>
              </a:rPr>
              <a:t>Министерства просвещения РФ, Министерства образования и науки Кемеровской области- Кузбасса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355269"/>
                </a:solidFill>
                <a:latin typeface="Arial"/>
                <a:ea typeface="Calibri"/>
              </a:rPr>
              <a:t>   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Рисунок 18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20240" y="941040"/>
            <a:ext cx="1711800" cy="2128320"/>
          </a:xfrm>
          <a:prstGeom prst="rect">
            <a:avLst/>
          </a:prstGeom>
          <a:ln w="0">
            <a:solidFill>
              <a:srgbClr val="333f4f">
                <a:alpha val="99000"/>
              </a:srgbClr>
            </a:solidFill>
          </a:ln>
        </p:spPr>
      </p:pic>
      <p:pic>
        <p:nvPicPr>
          <p:cNvPr id="61" name="Рисунок 183" descr=""/>
          <p:cNvPicPr/>
          <p:nvPr/>
        </p:nvPicPr>
        <p:blipFill>
          <a:blip r:embed="rId4"/>
          <a:stretch/>
        </p:blipFill>
        <p:spPr>
          <a:xfrm>
            <a:off x="5274360" y="4136040"/>
            <a:ext cx="1927440" cy="2563560"/>
          </a:xfrm>
          <a:prstGeom prst="rect">
            <a:avLst/>
          </a:prstGeom>
          <a:ln w="0">
            <a:solidFill>
              <a:srgbClr val="5b9bd5"/>
            </a:solidFill>
          </a:ln>
        </p:spPr>
      </p:pic>
      <p:pic>
        <p:nvPicPr>
          <p:cNvPr id="62" name="Рисунок 184" descr=""/>
          <p:cNvPicPr/>
          <p:nvPr/>
        </p:nvPicPr>
        <p:blipFill>
          <a:blip r:embed="rId5"/>
          <a:stretch/>
        </p:blipFill>
        <p:spPr>
          <a:xfrm>
            <a:off x="3200400" y="4088160"/>
            <a:ext cx="1824480" cy="2612520"/>
          </a:xfrm>
          <a:prstGeom prst="rect">
            <a:avLst/>
          </a:prstGeom>
          <a:ln w="0">
            <a:noFill/>
          </a:ln>
        </p:spPr>
      </p:pic>
      <p:pic>
        <p:nvPicPr>
          <p:cNvPr id="63" name="Рисунок 185" descr=""/>
          <p:cNvPicPr/>
          <p:nvPr/>
        </p:nvPicPr>
        <p:blipFill>
          <a:blip r:embed="rId6"/>
          <a:stretch/>
        </p:blipFill>
        <p:spPr>
          <a:xfrm rot="16194600">
            <a:off x="8094960" y="3631320"/>
            <a:ext cx="2550240" cy="3594600"/>
          </a:xfrm>
          <a:prstGeom prst="rect">
            <a:avLst/>
          </a:prstGeom>
          <a:ln w="0">
            <a:solidFill>
              <a:srgbClr val="5b9bd5"/>
            </a:solidFill>
          </a:ln>
        </p:spPr>
      </p:pic>
      <p:pic>
        <p:nvPicPr>
          <p:cNvPr id="64" name="Рисунок 186" descr=""/>
          <p:cNvPicPr/>
          <p:nvPr/>
        </p:nvPicPr>
        <p:blipFill>
          <a:blip r:embed="rId7"/>
          <a:stretch/>
        </p:blipFill>
        <p:spPr>
          <a:xfrm>
            <a:off x="8018280" y="5268600"/>
            <a:ext cx="1132920" cy="128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186" descr=""/>
          <p:cNvPicPr/>
          <p:nvPr/>
        </p:nvPicPr>
        <p:blipFill>
          <a:blip r:embed="rId1"/>
          <a:stretch/>
        </p:blipFill>
        <p:spPr>
          <a:xfrm>
            <a:off x="1440" y="5040"/>
            <a:ext cx="12184560" cy="6850440"/>
          </a:xfrm>
          <a:prstGeom prst="rect">
            <a:avLst/>
          </a:prstGeom>
          <a:ln w="0">
            <a:noFill/>
          </a:ln>
        </p:spPr>
      </p:pic>
      <p:sp>
        <p:nvSpPr>
          <p:cNvPr id="66" name="Прямоугольник 187"/>
          <p:cNvSpPr/>
          <p:nvPr/>
        </p:nvSpPr>
        <p:spPr>
          <a:xfrm>
            <a:off x="3642480" y="123480"/>
            <a:ext cx="5610960" cy="47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PT Serif"/>
                <a:ea typeface="DejaVu Sans"/>
              </a:rPr>
              <a:t>Педагогический коллектив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" name="Рисунок 188" descr=""/>
          <p:cNvPicPr/>
          <p:nvPr/>
        </p:nvPicPr>
        <p:blipFill>
          <a:blip r:embed="rId2"/>
          <a:stretch/>
        </p:blipFill>
        <p:spPr>
          <a:xfrm>
            <a:off x="2108520" y="836640"/>
            <a:ext cx="1543320" cy="202716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68" name="Рисунок 189" descr=""/>
          <p:cNvPicPr/>
          <p:nvPr/>
        </p:nvPicPr>
        <p:blipFill>
          <a:blip r:embed="rId3"/>
          <a:stretch/>
        </p:blipFill>
        <p:spPr>
          <a:xfrm>
            <a:off x="7017120" y="4165200"/>
            <a:ext cx="1378080" cy="177120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69" name="Рисунок 190" descr=""/>
          <p:cNvPicPr/>
          <p:nvPr/>
        </p:nvPicPr>
        <p:blipFill>
          <a:blip r:embed="rId4"/>
          <a:srcRect l="7202" t="0" r="12083" b="0"/>
          <a:stretch/>
        </p:blipFill>
        <p:spPr>
          <a:xfrm>
            <a:off x="5297760" y="4171320"/>
            <a:ext cx="1488240" cy="175860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70" name="Рисунок 191" descr=""/>
          <p:cNvPicPr/>
          <p:nvPr/>
        </p:nvPicPr>
        <p:blipFill>
          <a:blip r:embed="rId5"/>
          <a:stretch/>
        </p:blipFill>
        <p:spPr>
          <a:xfrm>
            <a:off x="404280" y="4158720"/>
            <a:ext cx="1127880" cy="17992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71" name="Рисунок 192" descr=""/>
          <p:cNvPicPr/>
          <p:nvPr/>
        </p:nvPicPr>
        <p:blipFill>
          <a:blip r:embed="rId6"/>
          <a:stretch/>
        </p:blipFill>
        <p:spPr>
          <a:xfrm>
            <a:off x="10241640" y="808200"/>
            <a:ext cx="1311840" cy="197100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72" name="Рисунок 193" descr=""/>
          <p:cNvPicPr/>
          <p:nvPr/>
        </p:nvPicPr>
        <p:blipFill>
          <a:blip r:embed="rId7"/>
          <a:stretch/>
        </p:blipFill>
        <p:spPr>
          <a:xfrm>
            <a:off x="1803240" y="4156560"/>
            <a:ext cx="1575000" cy="176796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73" name="Рисунок 194" descr=""/>
          <p:cNvPicPr/>
          <p:nvPr/>
        </p:nvPicPr>
        <p:blipFill>
          <a:blip r:embed="rId8"/>
          <a:stretch/>
        </p:blipFill>
        <p:spPr>
          <a:xfrm>
            <a:off x="5755680" y="836640"/>
            <a:ext cx="1479600" cy="198360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74" name="Рисунок 195" descr=""/>
          <p:cNvPicPr/>
          <p:nvPr/>
        </p:nvPicPr>
        <p:blipFill>
          <a:blip r:embed="rId9"/>
          <a:stretch/>
        </p:blipFill>
        <p:spPr>
          <a:xfrm>
            <a:off x="8703000" y="4191480"/>
            <a:ext cx="1427400" cy="176652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75" name="Рисунок 196" descr=""/>
          <p:cNvPicPr/>
          <p:nvPr/>
        </p:nvPicPr>
        <p:blipFill>
          <a:blip r:embed="rId10"/>
          <a:stretch/>
        </p:blipFill>
        <p:spPr>
          <a:xfrm>
            <a:off x="3970080" y="836640"/>
            <a:ext cx="1496520" cy="200016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76" name="Рисунок 197" descr=""/>
          <p:cNvPicPr/>
          <p:nvPr/>
        </p:nvPicPr>
        <p:blipFill>
          <a:blip r:embed="rId11"/>
          <a:stretch/>
        </p:blipFill>
        <p:spPr>
          <a:xfrm>
            <a:off x="7487640" y="836640"/>
            <a:ext cx="1313280" cy="197352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77" name="Рисунок 198" descr=""/>
          <p:cNvPicPr/>
          <p:nvPr/>
        </p:nvPicPr>
        <p:blipFill>
          <a:blip r:embed="rId12"/>
          <a:stretch/>
        </p:blipFill>
        <p:spPr>
          <a:xfrm>
            <a:off x="10502280" y="4179240"/>
            <a:ext cx="1332360" cy="177876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78" name="Рисунок 199" descr=""/>
          <p:cNvPicPr/>
          <p:nvPr/>
        </p:nvPicPr>
        <p:blipFill>
          <a:blip r:embed="rId13"/>
          <a:stretch/>
        </p:blipFill>
        <p:spPr>
          <a:xfrm>
            <a:off x="8994960" y="836640"/>
            <a:ext cx="1049760" cy="194256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pic>
        <p:nvPicPr>
          <p:cNvPr id="79" name="Рисунок 200" descr=""/>
          <p:cNvPicPr/>
          <p:nvPr/>
        </p:nvPicPr>
        <p:blipFill>
          <a:blip r:embed="rId14"/>
          <a:stretch/>
        </p:blipFill>
        <p:spPr>
          <a:xfrm>
            <a:off x="3657600" y="4165560"/>
            <a:ext cx="1357920" cy="176148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sp>
        <p:nvSpPr>
          <p:cNvPr id="80" name="TextBox 201"/>
          <p:cNvSpPr/>
          <p:nvPr/>
        </p:nvSpPr>
        <p:spPr>
          <a:xfrm>
            <a:off x="2139840" y="2935440"/>
            <a:ext cx="1480680" cy="59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Путря О.С.,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-высшее,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 высшая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extBox 202"/>
          <p:cNvSpPr/>
          <p:nvPr/>
        </p:nvSpPr>
        <p:spPr>
          <a:xfrm>
            <a:off x="4008600" y="2959560"/>
            <a:ext cx="1663560" cy="59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Абрамова Т.А.,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-высшее,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-высшая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TextBox 203"/>
          <p:cNvSpPr/>
          <p:nvPr/>
        </p:nvSpPr>
        <p:spPr>
          <a:xfrm>
            <a:off x="5755680" y="2954520"/>
            <a:ext cx="1701720" cy="59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Черникова Е.М.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-высшее,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 высшая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TextBox 204"/>
          <p:cNvSpPr/>
          <p:nvPr/>
        </p:nvSpPr>
        <p:spPr>
          <a:xfrm>
            <a:off x="7487640" y="2935800"/>
            <a:ext cx="1604160" cy="59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Ашанина С.В,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-высшее,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 высшая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Box 205"/>
          <p:cNvSpPr/>
          <p:nvPr/>
        </p:nvSpPr>
        <p:spPr>
          <a:xfrm>
            <a:off x="342000" y="6055200"/>
            <a:ext cx="1756440" cy="59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Михайлова С.Н.,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-высшее,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-высшая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206"/>
          <p:cNvSpPr/>
          <p:nvPr/>
        </p:nvSpPr>
        <p:spPr>
          <a:xfrm>
            <a:off x="8953200" y="2935800"/>
            <a:ext cx="1694160" cy="59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Сурнаева Е.В..,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-высшее,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-высшая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TextBox 207"/>
          <p:cNvSpPr/>
          <p:nvPr/>
        </p:nvSpPr>
        <p:spPr>
          <a:xfrm>
            <a:off x="10210680" y="2935800"/>
            <a:ext cx="1709280" cy="59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Шаляпина И.П.,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-высшее,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 высшая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TextBox 208"/>
          <p:cNvSpPr/>
          <p:nvPr/>
        </p:nvSpPr>
        <p:spPr>
          <a:xfrm>
            <a:off x="1779840" y="6054840"/>
            <a:ext cx="170928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Кукарека М.В..,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-высшее,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 первая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TextBox 209"/>
          <p:cNvSpPr/>
          <p:nvPr/>
        </p:nvSpPr>
        <p:spPr>
          <a:xfrm>
            <a:off x="3633480" y="6027840"/>
            <a:ext cx="1837800" cy="72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Ермохина А.И,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-среднее специальное,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 первая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Box 210"/>
          <p:cNvSpPr/>
          <p:nvPr/>
        </p:nvSpPr>
        <p:spPr>
          <a:xfrm>
            <a:off x="5239080" y="6054840"/>
            <a:ext cx="170928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Куликова Г.М.,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-высшее,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-первая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211"/>
          <p:cNvSpPr/>
          <p:nvPr/>
        </p:nvSpPr>
        <p:spPr>
          <a:xfrm>
            <a:off x="7020720" y="6012360"/>
            <a:ext cx="1837800" cy="72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Батайкина Л.И.,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-среднее специальное,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 первая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Box 212"/>
          <p:cNvSpPr/>
          <p:nvPr/>
        </p:nvSpPr>
        <p:spPr>
          <a:xfrm>
            <a:off x="8679240" y="6017760"/>
            <a:ext cx="1837800" cy="72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Макаренко Е.а.,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-среднее специальное,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квалификационная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категория - первая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TextBox 213"/>
          <p:cNvSpPr/>
          <p:nvPr/>
        </p:nvSpPr>
        <p:spPr>
          <a:xfrm>
            <a:off x="10304280" y="6020280"/>
            <a:ext cx="1837800" cy="72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Королькова О.Р, воспитатель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Образование -среднее специальное,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Молодой специалист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Picture 2" descr=""/>
          <p:cNvPicPr/>
          <p:nvPr/>
        </p:nvPicPr>
        <p:blipFill>
          <a:blip r:embed="rId15"/>
          <a:stretch/>
        </p:blipFill>
        <p:spPr>
          <a:xfrm>
            <a:off x="449280" y="847440"/>
            <a:ext cx="1324800" cy="2005920"/>
          </a:xfrm>
          <a:prstGeom prst="rect">
            <a:avLst/>
          </a:prstGeom>
          <a:ln w="9525">
            <a:solidFill>
              <a:srgbClr val="002060"/>
            </a:solidFill>
            <a:miter/>
          </a:ln>
        </p:spPr>
      </p:pic>
      <p:sp>
        <p:nvSpPr>
          <p:cNvPr id="94" name="TextBox 1"/>
          <p:cNvSpPr/>
          <p:nvPr/>
        </p:nvSpPr>
        <p:spPr>
          <a:xfrm>
            <a:off x="57240" y="2955960"/>
            <a:ext cx="2083320" cy="100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Березовец В.Н,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Старший воспитатель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Образование –высшее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Квалификационная категория-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Высшая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355269"/>
                </a:solidFill>
                <a:latin typeface="Times New Roman"/>
                <a:ea typeface="DejaVu Sans"/>
              </a:rPr>
              <a:t>Отличник народного просвещени</a:t>
            </a:r>
            <a:r>
              <a:rPr b="0" lang="ru-RU" sz="900" spc="-1" strike="noStrike">
                <a:solidFill>
                  <a:srgbClr val="355269"/>
                </a:solidFill>
                <a:latin typeface="Arial"/>
                <a:ea typeface="DejaVu Sans"/>
              </a:rPr>
              <a:t>я</a:t>
            </a:r>
            <a:r>
              <a:rPr b="0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214"/>
          <p:cNvSpPr/>
          <p:nvPr/>
        </p:nvSpPr>
        <p:spPr>
          <a:xfrm>
            <a:off x="0" y="0"/>
            <a:ext cx="12184560" cy="685044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PT Serif"/>
                <a:ea typeface="DejaVu Sans"/>
              </a:rPr>
              <a:t>Педагог -психолог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Рисунок 215" descr=""/>
          <p:cNvPicPr/>
          <p:nvPr/>
        </p:nvPicPr>
        <p:blipFill>
          <a:blip r:embed="rId2"/>
          <a:stretch/>
        </p:blipFill>
        <p:spPr>
          <a:xfrm>
            <a:off x="1079640" y="1147680"/>
            <a:ext cx="1796400" cy="2819520"/>
          </a:xfrm>
          <a:prstGeom prst="rect">
            <a:avLst/>
          </a:prstGeom>
          <a:ln w="0">
            <a:noFill/>
          </a:ln>
        </p:spPr>
      </p:pic>
      <p:sp>
        <p:nvSpPr>
          <p:cNvPr id="97" name="Прямоугольник 218"/>
          <p:cNvSpPr/>
          <p:nvPr/>
        </p:nvSpPr>
        <p:spPr>
          <a:xfrm>
            <a:off x="1044360" y="4166280"/>
            <a:ext cx="2062440" cy="146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Заварзина О.А.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,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педагог-психолог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Образование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-высшее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Квалификационная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категория</a:t>
            </a:r>
            <a:r>
              <a:rPr b="0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-первая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Прямоугольник 220"/>
          <p:cNvSpPr/>
          <p:nvPr/>
        </p:nvSpPr>
        <p:spPr>
          <a:xfrm>
            <a:off x="8227440" y="4106880"/>
            <a:ext cx="2062440" cy="146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9" name="TextBox 98"/>
          <p:cNvSpPr/>
          <p:nvPr/>
        </p:nvSpPr>
        <p:spPr>
          <a:xfrm>
            <a:off x="3147480" y="1868400"/>
            <a:ext cx="7770600" cy="170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Педагог-психолог в дошкольном образовании – это специалист, который, учитывая возраст ребенка, выявляет детские проблемы и ставит своей конечной целью сохранность и укрепление эмоционального здоровья воспитанников, их гармоничное существование в условиях ДОУ, развитие природных талантов и оказание своевременной поддержки родителям и педагогам детсада при возникновении непростых жизненных ситуаций.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" name="Рисунок 100" descr=""/>
          <p:cNvPicPr/>
          <p:nvPr/>
        </p:nvPicPr>
        <p:blipFill>
          <a:blip r:embed="rId3"/>
          <a:stretch/>
        </p:blipFill>
        <p:spPr>
          <a:xfrm>
            <a:off x="4283640" y="4100400"/>
            <a:ext cx="2752200" cy="2063520"/>
          </a:xfrm>
          <a:prstGeom prst="rect">
            <a:avLst/>
          </a:prstGeom>
          <a:ln w="0">
            <a:solidFill>
              <a:srgbClr val="333f4f">
                <a:alpha val="99000"/>
              </a:srgbClr>
            </a:solidFill>
          </a:ln>
        </p:spPr>
      </p:pic>
      <p:pic>
        <p:nvPicPr>
          <p:cNvPr id="101" name="Рисунок 101" descr=""/>
          <p:cNvPicPr/>
          <p:nvPr/>
        </p:nvPicPr>
        <p:blipFill>
          <a:blip r:embed="rId4"/>
          <a:stretch/>
        </p:blipFill>
        <p:spPr>
          <a:xfrm>
            <a:off x="7597080" y="4106880"/>
            <a:ext cx="1554120" cy="2073240"/>
          </a:xfrm>
          <a:prstGeom prst="rect">
            <a:avLst/>
          </a:prstGeom>
          <a:ln w="0">
            <a:solidFill>
              <a:srgbClr val="333f4f">
                <a:alpha val="99000"/>
              </a:srgbClr>
            </a:solidFill>
          </a:ln>
        </p:spPr>
      </p:pic>
      <p:pic>
        <p:nvPicPr>
          <p:cNvPr id="102" name="Рисунок 102" descr=""/>
          <p:cNvPicPr/>
          <p:nvPr/>
        </p:nvPicPr>
        <p:blipFill>
          <a:blip r:embed="rId5"/>
          <a:stretch/>
        </p:blipFill>
        <p:spPr>
          <a:xfrm>
            <a:off x="9654840" y="4106880"/>
            <a:ext cx="1547280" cy="2063880"/>
          </a:xfrm>
          <a:prstGeom prst="rect">
            <a:avLst/>
          </a:prstGeom>
          <a:ln w="0">
            <a:solidFill>
              <a:srgbClr val="333f4f">
                <a:alpha val="99000"/>
              </a:srgbClr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рямоугольник 6"/>
          <p:cNvSpPr/>
          <p:nvPr/>
        </p:nvSpPr>
        <p:spPr>
          <a:xfrm>
            <a:off x="5040" y="0"/>
            <a:ext cx="12184560" cy="685044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Arial"/>
                <a:ea typeface="DejaVu Sans"/>
              </a:rPr>
              <a:t>Учитель-логопед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Рисунок 1" descr=""/>
          <p:cNvPicPr/>
          <p:nvPr/>
        </p:nvPicPr>
        <p:blipFill>
          <a:blip r:embed="rId2"/>
          <a:stretch/>
        </p:blipFill>
        <p:spPr>
          <a:xfrm>
            <a:off x="413640" y="700560"/>
            <a:ext cx="1839960" cy="276372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sp>
        <p:nvSpPr>
          <p:cNvPr id="105" name="Прямоугольник 10"/>
          <p:cNvSpPr/>
          <p:nvPr/>
        </p:nvSpPr>
        <p:spPr>
          <a:xfrm>
            <a:off x="414720" y="3923640"/>
            <a:ext cx="2062440" cy="146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355269"/>
                </a:solidFill>
                <a:latin typeface="PT Serif"/>
                <a:ea typeface="DejaVu Sans"/>
              </a:rPr>
              <a:t>Смольникова Н.Ю.</a:t>
            </a:r>
            <a:r>
              <a:rPr b="0" lang="ru-RU" sz="1200" spc="-1" strike="noStrike">
                <a:solidFill>
                  <a:srgbClr val="355269"/>
                </a:solidFill>
                <a:latin typeface="PT Serif"/>
                <a:ea typeface="DejaVu Sans"/>
              </a:rPr>
              <a:t>,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355269"/>
                </a:solidFill>
                <a:latin typeface="PT Serif"/>
                <a:ea typeface="DejaVu Sans"/>
              </a:rPr>
              <a:t> </a:t>
            </a:r>
            <a:r>
              <a:rPr b="0" lang="ru-RU" sz="1200" spc="-1" strike="noStrike">
                <a:solidFill>
                  <a:srgbClr val="355269"/>
                </a:solidFill>
                <a:latin typeface="PT Serif"/>
                <a:ea typeface="DejaVu Sans"/>
              </a:rPr>
              <a:t>учитель-логопед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355269"/>
                </a:solidFill>
                <a:latin typeface="PT Serif"/>
                <a:ea typeface="DejaVu Sans"/>
              </a:rPr>
              <a:t>Образование</a:t>
            </a:r>
            <a:r>
              <a:rPr b="0" lang="ru-RU" sz="1200" spc="-1" strike="noStrike">
                <a:solidFill>
                  <a:srgbClr val="355269"/>
                </a:solidFill>
                <a:latin typeface="PT Serif"/>
                <a:ea typeface="DejaVu Sans"/>
              </a:rPr>
              <a:t>-высшее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355269"/>
                </a:solidFill>
                <a:latin typeface="PT Serif"/>
                <a:ea typeface="DejaVu Sans"/>
              </a:rPr>
              <a:t>Квалификационная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355269"/>
                </a:solidFill>
                <a:latin typeface="PT Serif"/>
                <a:ea typeface="DejaVu Sans"/>
              </a:rPr>
              <a:t>категория</a:t>
            </a:r>
            <a:r>
              <a:rPr b="0" lang="ru-RU" sz="1200" spc="-1" strike="noStrike">
                <a:solidFill>
                  <a:srgbClr val="355269"/>
                </a:solidFill>
                <a:latin typeface="PT Serif"/>
                <a:ea typeface="DejaVu Sans"/>
              </a:rPr>
              <a:t>-высшая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" name="Picture 1" descr=""/>
          <p:cNvPicPr/>
          <p:nvPr/>
        </p:nvPicPr>
        <p:blipFill>
          <a:blip r:embed="rId3"/>
          <a:stretch/>
        </p:blipFill>
        <p:spPr>
          <a:xfrm>
            <a:off x="9186840" y="4001040"/>
            <a:ext cx="1643040" cy="2481840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</p:pic>
      <p:pic>
        <p:nvPicPr>
          <p:cNvPr id="107" name="Рисунок 107" descr=""/>
          <p:cNvPicPr/>
          <p:nvPr/>
        </p:nvPicPr>
        <p:blipFill>
          <a:blip r:embed="rId4"/>
          <a:stretch/>
        </p:blipFill>
        <p:spPr>
          <a:xfrm>
            <a:off x="3386160" y="4025880"/>
            <a:ext cx="1858680" cy="2479320"/>
          </a:xfrm>
          <a:prstGeom prst="rect">
            <a:avLst/>
          </a:prstGeom>
          <a:ln w="0">
            <a:solidFill>
              <a:srgbClr val="333f4f">
                <a:alpha val="99000"/>
              </a:srgbClr>
            </a:solidFill>
          </a:ln>
        </p:spPr>
      </p:pic>
      <p:pic>
        <p:nvPicPr>
          <p:cNvPr id="108" name="Рисунок 108" descr=""/>
          <p:cNvPicPr/>
          <p:nvPr/>
        </p:nvPicPr>
        <p:blipFill>
          <a:blip r:embed="rId5"/>
          <a:stretch/>
        </p:blipFill>
        <p:spPr>
          <a:xfrm>
            <a:off x="6249960" y="3992400"/>
            <a:ext cx="1880640" cy="2508120"/>
          </a:xfrm>
          <a:prstGeom prst="rect">
            <a:avLst/>
          </a:prstGeom>
          <a:ln w="0">
            <a:solidFill>
              <a:srgbClr val="333f4f">
                <a:alpha val="99000"/>
              </a:srgbClr>
            </a:solidFill>
          </a:ln>
        </p:spPr>
      </p:pic>
      <p:sp>
        <p:nvSpPr>
          <p:cNvPr id="109" name="TextBox 109"/>
          <p:cNvSpPr/>
          <p:nvPr/>
        </p:nvSpPr>
        <p:spPr>
          <a:xfrm>
            <a:off x="3183120" y="1511640"/>
            <a:ext cx="327420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Учитель -логопед детского сада - это специалист широкого профиля, который работает со всеми видами нарушений речи детей дошкольного возраста.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Box 110"/>
          <p:cNvSpPr/>
          <p:nvPr/>
        </p:nvSpPr>
        <p:spPr>
          <a:xfrm>
            <a:off x="8208720" y="1451160"/>
            <a:ext cx="3385800" cy="146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Каждое занятие, которое проводит логопед в детском саду, представляет собой целый комплекс игр и упражнений, а также различных видов гимнастик и массажей для язычка детей. 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7"/>
          <p:cNvSpPr/>
          <p:nvPr/>
        </p:nvSpPr>
        <p:spPr>
          <a:xfrm>
            <a:off x="0" y="0"/>
            <a:ext cx="12184560" cy="685044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9211e"/>
                </a:solidFill>
                <a:latin typeface="PT Serif"/>
                <a:ea typeface="DejaVu Sans"/>
              </a:rPr>
              <a:t>Музыкальный руководитель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" name="Рисунок 2" descr=""/>
          <p:cNvPicPr/>
          <p:nvPr/>
        </p:nvPicPr>
        <p:blipFill>
          <a:blip r:embed="rId2"/>
          <a:stretch/>
        </p:blipFill>
        <p:spPr>
          <a:xfrm>
            <a:off x="691560" y="1482840"/>
            <a:ext cx="1647000" cy="2709000"/>
          </a:xfrm>
          <a:prstGeom prst="rect">
            <a:avLst/>
          </a:prstGeom>
          <a:ln w="0">
            <a:solidFill>
              <a:srgbClr val="002060"/>
            </a:solidFill>
          </a:ln>
        </p:spPr>
      </p:pic>
      <p:sp>
        <p:nvSpPr>
          <p:cNvPr id="113" name="Прямоугольник 113"/>
          <p:cNvSpPr/>
          <p:nvPr/>
        </p:nvSpPr>
        <p:spPr>
          <a:xfrm>
            <a:off x="570960" y="4447800"/>
            <a:ext cx="2065680" cy="14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PT Serif"/>
                <a:ea typeface="DejaVu Sans"/>
              </a:rPr>
              <a:t>Долгих А.Ю.</a:t>
            </a:r>
            <a:r>
              <a:rPr b="0" lang="ru-RU" sz="1400" spc="-1" strike="noStrike">
                <a:solidFill>
                  <a:srgbClr val="000000"/>
                </a:solidFill>
                <a:latin typeface="PT Serif"/>
                <a:ea typeface="DejaVu Sans"/>
              </a:rPr>
              <a:t>,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PT Serif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000000"/>
                </a:solidFill>
                <a:latin typeface="PT Serif"/>
                <a:ea typeface="DejaVu Sans"/>
              </a:rPr>
              <a:t>муз.руководитель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PT Serif"/>
                <a:ea typeface="DejaVu Sans"/>
              </a:rPr>
              <a:t>Образование</a:t>
            </a:r>
            <a:r>
              <a:rPr b="0" lang="ru-RU" sz="1400" spc="-1" strike="noStrike">
                <a:solidFill>
                  <a:srgbClr val="000000"/>
                </a:solidFill>
                <a:latin typeface="PT Serif"/>
                <a:ea typeface="DejaVu Sans"/>
              </a:rPr>
              <a:t>-высшее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PT Serif"/>
                <a:ea typeface="DejaVu Sans"/>
              </a:rPr>
              <a:t>Квалификационная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PT Serif"/>
                <a:ea typeface="DejaVu Sans"/>
              </a:rPr>
              <a:t>категория</a:t>
            </a:r>
            <a:r>
              <a:rPr b="0" lang="ru-RU" sz="1400" spc="-1" strike="noStrike">
                <a:solidFill>
                  <a:srgbClr val="000000"/>
                </a:solidFill>
                <a:latin typeface="PT Serif"/>
                <a:ea typeface="DejaVu Sans"/>
              </a:rPr>
              <a:t>-высшая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114"/>
          <p:cNvSpPr/>
          <p:nvPr/>
        </p:nvSpPr>
        <p:spPr>
          <a:xfrm>
            <a:off x="2633760" y="1985760"/>
            <a:ext cx="4386240" cy="192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Музыкальный руководитель детского сада – это особая профессия. Музыкальный руководитель это не только затейник, сценарист и режиссер праздников. В первую очередь это универсальный мастер, без которого невозможно развитие детей! Ведь музыка вмещает в себя весь мир ребенка, является языком его души</a:t>
            </a:r>
            <a:r>
              <a:rPr b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!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Box 115"/>
          <p:cNvSpPr/>
          <p:nvPr/>
        </p:nvSpPr>
        <p:spPr>
          <a:xfrm>
            <a:off x="7308360" y="1543320"/>
            <a:ext cx="4267800" cy="307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355269"/>
                </a:solidFill>
                <a:latin typeface="PT Serif"/>
                <a:ea typeface="DejaVu Sans"/>
              </a:rPr>
              <a:t>Основная задача  работы — приобщить ребёнка к этому прекрасному миру, научить понимать этот мир и наслаждаться им, развивать музыкально - творческие способности детей, помочь через художественное восприятие музыкальных образов, через движение, через театрализованную деятельность осознать связь музыкального искусства с окружающим миром, сформировать нравственно- эстетическое отношение к нему, стремление активно, творчески сопереживать воспринимаемое.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Рисунок 116" descr=""/>
          <p:cNvPicPr/>
          <p:nvPr/>
        </p:nvPicPr>
        <p:blipFill>
          <a:blip r:embed="rId3"/>
          <a:stretch/>
        </p:blipFill>
        <p:spPr>
          <a:xfrm>
            <a:off x="3714840" y="4688640"/>
            <a:ext cx="2846160" cy="201816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17" name="Рисунок 117" descr=""/>
          <p:cNvPicPr/>
          <p:nvPr/>
        </p:nvPicPr>
        <p:blipFill>
          <a:blip r:embed="rId4"/>
          <a:stretch/>
        </p:blipFill>
        <p:spPr>
          <a:xfrm>
            <a:off x="7472880" y="4679640"/>
            <a:ext cx="3334320" cy="2080440"/>
          </a:xfrm>
          <a:prstGeom prst="rect">
            <a:avLst/>
          </a:prstGeom>
          <a:ln w="0">
            <a:solidFill>
              <a:srgbClr val="000000">
                <a:alpha val="99000"/>
              </a:srgbClr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</TotalTime>
  <Application>LibreOffice/7.5.6.2$Linux_X86_64 LibreOffice_project/50$Build-2</Application>
  <AppVersion>15.0000</AppVersion>
  <Words>1339</Words>
  <Paragraphs>200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Я</dc:creator>
  <dc:description/>
  <dc:language>ru-RU</dc:language>
  <cp:lastModifiedBy/>
  <dcterms:modified xsi:type="dcterms:W3CDTF">2025-01-16T13:57:48Z</dcterms:modified>
  <cp:revision>62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24</vt:i4>
  </property>
</Properties>
</file>