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" ContentType="application/vnd.ms-exce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</p:sldMasterIdLst>
  <p:sldIdLst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1A3"/>
    <a:srgbClr val="E1A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48847088939448E-2"/>
          <c:y val="6.7087137943677433E-2"/>
          <c:w val="0.7869523659601334"/>
          <c:h val="0.799588840197634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Лист1!$A$17</c:f>
              <c:strCache>
                <c:ptCount val="1"/>
                <c:pt idx="0">
                  <c:v>количество конкурсов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Лист1!$B$16:$D$16</c:f>
              <c:strCache>
                <c:ptCount val="3"/>
                <c:pt idx="0">
                  <c:v>2012-2013 учебный год</c:v>
                </c:pt>
                <c:pt idx="1">
                  <c:v>2013-2014 учебный год</c:v>
                </c:pt>
                <c:pt idx="2">
                  <c:v>2014-2015 учебный год</c:v>
                </c:pt>
              </c:strCache>
            </c:strRef>
          </c:cat>
          <c:val>
            <c:numRef>
              <c:f>Лист1!$B$17:$D$17</c:f>
              <c:numCache>
                <c:formatCode>General</c:formatCode>
                <c:ptCount val="3"/>
                <c:pt idx="0">
                  <c:v>11</c:v>
                </c:pt>
                <c:pt idx="1">
                  <c:v>14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8D-4225-ABEF-899E9591182F}"/>
            </c:ext>
          </c:extLst>
        </c:ser>
        <c:ser>
          <c:idx val="1"/>
          <c:order val="1"/>
          <c:tx>
            <c:strRef>
              <c:f>Лист1!$A$18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Лист1!$B$16:$D$16</c:f>
              <c:strCache>
                <c:ptCount val="3"/>
                <c:pt idx="0">
                  <c:v>2012-2013 учебный год</c:v>
                </c:pt>
                <c:pt idx="1">
                  <c:v>2013-2014 учебный год</c:v>
                </c:pt>
                <c:pt idx="2">
                  <c:v>2014-2015 учебный год</c:v>
                </c:pt>
              </c:strCache>
            </c:strRef>
          </c:cat>
          <c:val>
            <c:numRef>
              <c:f>Лист1!$B$18:$D$18</c:f>
              <c:numCache>
                <c:formatCode>General</c:formatCode>
                <c:ptCount val="3"/>
                <c:pt idx="0">
                  <c:v>48</c:v>
                </c:pt>
                <c:pt idx="1">
                  <c:v>73</c:v>
                </c:pt>
                <c:pt idx="2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8D-4225-ABEF-899E9591182F}"/>
            </c:ext>
          </c:extLst>
        </c:ser>
        <c:ser>
          <c:idx val="2"/>
          <c:order val="2"/>
          <c:tx>
            <c:strRef>
              <c:f>Лист1!$A$19</c:f>
              <c:strCache>
                <c:ptCount val="1"/>
                <c:pt idx="0">
                  <c:v>количество призёров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Лист1!$B$16:$D$16</c:f>
              <c:strCache>
                <c:ptCount val="3"/>
                <c:pt idx="0">
                  <c:v>2012-2013 учебный год</c:v>
                </c:pt>
                <c:pt idx="1">
                  <c:v>2013-2014 учебный год</c:v>
                </c:pt>
                <c:pt idx="2">
                  <c:v>2014-2015 учебный год</c:v>
                </c:pt>
              </c:strCache>
            </c:strRef>
          </c:cat>
          <c:val>
            <c:numRef>
              <c:f>Лист1!$B$19:$D$19</c:f>
              <c:numCache>
                <c:formatCode>General</c:formatCode>
                <c:ptCount val="3"/>
                <c:pt idx="0">
                  <c:v>13</c:v>
                </c:pt>
                <c:pt idx="1">
                  <c:v>14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8D-4225-ABEF-899E95911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696512"/>
        <c:axId val="90181632"/>
      </c:barChart>
      <c:catAx>
        <c:axId val="896965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90181632"/>
        <c:crosses val="autoZero"/>
        <c:auto val="1"/>
        <c:lblAlgn val="ctr"/>
        <c:lblOffset val="100"/>
        <c:noMultiLvlLbl val="0"/>
      </c:catAx>
      <c:valAx>
        <c:axId val="90181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9696512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6889539266194828"/>
          <c:y val="0.26541372810470115"/>
          <c:w val="0.23110455693647955"/>
          <c:h val="0.43516755827590087"/>
        </c:manualLayout>
      </c:layout>
      <c:overlay val="0"/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14163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42954"/>
      </p:ext>
    </p:extLst>
  </p:cSld>
  <p:clrMapOvr>
    <a:masterClrMapping/>
  </p:clrMapOvr>
  <p:transition spd="slow">
    <p:circl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307"/>
      </p:ext>
    </p:extLst>
  </p:cSld>
  <p:clrMapOvr>
    <a:masterClrMapping/>
  </p:clrMapOvr>
  <p:transition spd="slow">
    <p:circl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6368"/>
      </p:ext>
    </p:extLst>
  </p:cSld>
  <p:clrMapOvr>
    <a:masterClrMapping/>
  </p:clrMapOvr>
  <p:transition spd="slow">
    <p:circl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4364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64214"/>
      </p:ext>
    </p:extLst>
  </p:cSld>
  <p:clrMapOvr>
    <a:masterClrMapping/>
  </p:clrMapOvr>
  <p:transition spd="slow">
    <p:circl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78096"/>
      </p:ext>
    </p:extLst>
  </p:cSld>
  <p:clrMapOvr>
    <a:masterClrMapping/>
  </p:clrMapOvr>
  <p:transition spd="slow">
    <p:circl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2673"/>
      </p:ext>
    </p:extLst>
  </p:cSld>
  <p:clrMapOvr>
    <a:masterClrMapping/>
  </p:clrMapOvr>
  <p:transition spd="slow">
    <p:circl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14065"/>
      </p:ext>
    </p:extLst>
  </p:cSld>
  <p:clrMapOvr>
    <a:masterClrMapping/>
  </p:clrMapOvr>
  <p:transition spd="slow">
    <p:circl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19848"/>
      </p:ext>
    </p:extLst>
  </p:cSld>
  <p:clrMapOvr>
    <a:masterClrMapping/>
  </p:clrMapOvr>
  <p:transition spd="slow">
    <p:circl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15090999"/>
      </p:ext>
    </p:extLst>
  </p:cSld>
  <p:clrMapOvr>
    <a:masterClrMapping/>
  </p:clrMapOvr>
  <p:transition spd="slow">
    <p:circl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64292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0543"/>
      </p:ext>
    </p:extLst>
  </p:cSld>
  <p:clrMapOvr>
    <a:masterClrMapping/>
  </p:clrMapOvr>
  <p:transition spd="slow">
    <p:circl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82354"/>
      </p:ext>
    </p:extLst>
  </p:cSld>
  <p:clrMapOvr>
    <a:masterClrMapping/>
  </p:clrMapOvr>
  <p:transition spd="slow">
    <p:circl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23848"/>
      </p:ext>
    </p:extLst>
  </p:cSld>
  <p:clrMapOvr>
    <a:masterClrMapping/>
  </p:clrMapOvr>
  <p:transition spd="slow">
    <p:circl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07648"/>
      </p:ext>
    </p:extLst>
  </p:cSld>
  <p:clrMapOvr>
    <a:masterClrMapping/>
  </p:clrMapOvr>
  <p:transition spd="slow">
    <p:circl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56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84354"/>
      </p:ext>
    </p:extLst>
  </p:cSld>
  <p:clrMapOvr>
    <a:masterClrMapping/>
  </p:clrMapOvr>
  <p:transition spd="slow">
    <p:circl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23043"/>
      </p:ext>
    </p:extLst>
  </p:cSld>
  <p:clrMapOvr>
    <a:masterClrMapping/>
  </p:clrMapOvr>
  <p:transition spd="slow">
    <p:circl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31848"/>
      </p:ext>
    </p:extLst>
  </p:cSld>
  <p:clrMapOvr>
    <a:masterClrMapping/>
  </p:clrMapOvr>
  <p:transition spd="slow">
    <p:circl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81864"/>
      </p:ext>
    </p:extLst>
  </p:cSld>
  <p:clrMapOvr>
    <a:masterClrMapping/>
  </p:clrMapOvr>
  <p:transition spd="slow">
    <p:circl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49306"/>
      </p:ext>
    </p:extLst>
  </p:cSld>
  <p:clrMapOvr>
    <a:masterClrMapping/>
  </p:clrMapOvr>
  <p:transition spd="slow">
    <p:circl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409118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71114"/>
      </p:ext>
    </p:extLst>
  </p:cSld>
  <p:clrMapOvr>
    <a:masterClrMapping/>
  </p:clrMapOvr>
  <p:transition spd="slow">
    <p:circl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74129"/>
      </p:ext>
    </p:extLst>
  </p:cSld>
  <p:clrMapOvr>
    <a:masterClrMapping/>
  </p:clrMapOvr>
  <p:transition spd="slow">
    <p:circl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25451"/>
      </p:ext>
    </p:extLst>
  </p:cSld>
  <p:clrMapOvr>
    <a:masterClrMapping/>
  </p:clrMapOvr>
  <p:transition spd="slow">
    <p:circl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83728"/>
      </p:ext>
    </p:extLst>
  </p:cSld>
  <p:clrMapOvr>
    <a:masterClrMapping/>
  </p:clrMapOvr>
  <p:transition spd="slow">
    <p:circl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47437"/>
      </p:ext>
    </p:extLst>
  </p:cSld>
  <p:clrMapOvr>
    <a:masterClrMapping/>
  </p:clrMapOvr>
  <p:transition spd="slow">
    <p:circl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24638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88280"/>
      </p:ext>
    </p:extLst>
  </p:cSld>
  <p:clrMapOvr>
    <a:masterClrMapping/>
  </p:clrMapOvr>
  <p:transition spd="slow">
    <p:circl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39106"/>
      </p:ext>
    </p:extLst>
  </p:cSld>
  <p:clrMapOvr>
    <a:masterClrMapping/>
  </p:clrMapOvr>
  <p:transition spd="slow">
    <p:circl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13071"/>
      </p:ext>
    </p:extLst>
  </p:cSld>
  <p:clrMapOvr>
    <a:masterClrMapping/>
  </p:clrMapOvr>
  <p:transition spd="slow">
    <p:circl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27051"/>
      </p:ext>
    </p:extLst>
  </p:cSld>
  <p:clrMapOvr>
    <a:masterClrMapping/>
  </p:clrMapOvr>
  <p:transition spd="slow">
    <p:circl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23131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13736"/>
      </p:ext>
    </p:extLst>
  </p:cSld>
  <p:clrMapOvr>
    <a:masterClrMapping/>
  </p:clrMapOvr>
  <p:transition spd="slow">
    <p:circl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5265897"/>
      </p:ext>
    </p:extLst>
  </p:cSld>
  <p:clrMapOvr>
    <a:masterClrMapping/>
  </p:clrMapOvr>
  <p:transition spd="slow">
    <p:circl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9753"/>
      </p:ext>
    </p:extLst>
  </p:cSld>
  <p:clrMapOvr>
    <a:masterClrMapping/>
  </p:clrMapOvr>
  <p:transition spd="slow">
    <p:circl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88842"/>
      </p:ext>
    </p:extLst>
  </p:cSld>
  <p:clrMapOvr>
    <a:masterClrMapping/>
  </p:clrMapOvr>
  <p:transition spd="slow">
    <p:circl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10235"/>
      </p:ext>
    </p:extLst>
  </p:cSld>
  <p:clrMapOvr>
    <a:masterClrMapping/>
  </p:clrMapOvr>
  <p:transition spd="slow">
    <p:circl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89046"/>
      </p:ext>
    </p:extLst>
  </p:cSld>
  <p:clrMapOvr>
    <a:masterClrMapping/>
  </p:clrMapOvr>
  <p:transition spd="slow">
    <p:circl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90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92672"/>
      </p:ext>
    </p:extLst>
  </p:cSld>
  <p:clrMapOvr>
    <a:masterClrMapping/>
  </p:clrMapOvr>
  <p:transition spd="slow">
    <p:circl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59002"/>
      </p:ext>
    </p:extLst>
  </p:cSld>
  <p:clrMapOvr>
    <a:masterClrMapping/>
  </p:clrMapOvr>
  <p:transition spd="slow">
    <p:circl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0309"/>
      </p:ext>
    </p:extLst>
  </p:cSld>
  <p:clrMapOvr>
    <a:masterClrMapping/>
  </p:clrMapOvr>
  <p:transition spd="slow">
    <p:circl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69425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34119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24514"/>
      </p:ext>
    </p:extLst>
  </p:cSld>
  <p:clrMapOvr>
    <a:masterClrMapping/>
  </p:clrMapOvr>
  <p:transition spd="slow">
    <p:circl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7905617"/>
      </p:ext>
    </p:extLst>
  </p:cSld>
  <p:clrMapOvr>
    <a:masterClrMapping/>
  </p:clrMapOvr>
  <p:transition spd="slow">
    <p:circl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17436"/>
      </p:ext>
    </p:extLst>
  </p:cSld>
  <p:clrMapOvr>
    <a:masterClrMapping/>
  </p:clrMapOvr>
  <p:transition spd="slow">
    <p:circl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04002"/>
      </p:ext>
    </p:extLst>
  </p:cSld>
  <p:clrMapOvr>
    <a:masterClrMapping/>
  </p:clrMapOvr>
  <p:transition spd="slow">
    <p:circl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95295"/>
      </p:ext>
    </p:extLst>
  </p:cSld>
  <p:clrMapOvr>
    <a:masterClrMapping/>
  </p:clrMapOvr>
  <p:transition spd="slow">
    <p:circl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36505"/>
      </p:ext>
    </p:extLst>
  </p:cSld>
  <p:clrMapOvr>
    <a:masterClrMapping/>
  </p:clrMapOvr>
  <p:transition spd="slow">
    <p:circl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08825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75134"/>
      </p:ext>
    </p:extLst>
  </p:cSld>
  <p:clrMapOvr>
    <a:masterClrMapping/>
  </p:clrMapOvr>
  <p:transition spd="slow">
    <p:circl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26983"/>
      </p:ext>
    </p:extLst>
  </p:cSld>
  <p:clrMapOvr>
    <a:masterClrMapping/>
  </p:clrMapOvr>
  <p:transition spd="slow">
    <p:circl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38638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27155"/>
      </p:ext>
    </p:extLst>
  </p:cSld>
  <p:clrMapOvr>
    <a:masterClrMapping/>
  </p:clrMapOvr>
  <p:transition spd="slow">
    <p:circl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54669"/>
      </p:ext>
    </p:extLst>
  </p:cSld>
  <p:clrMapOvr>
    <a:masterClrMapping/>
  </p:clrMapOvr>
  <p:transition spd="slow">
    <p:circl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42761"/>
      </p:ext>
    </p:extLst>
  </p:cSld>
  <p:clrMapOvr>
    <a:masterClrMapping/>
  </p:clrMapOvr>
  <p:transition spd="slow">
    <p:circl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174927"/>
      </p:ext>
    </p:extLst>
  </p:cSld>
  <p:clrMapOvr>
    <a:masterClrMapping/>
  </p:clrMapOvr>
  <p:transition spd="slow">
    <p:circl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05474"/>
      </p:ext>
    </p:extLst>
  </p:cSld>
  <p:clrMapOvr>
    <a:masterClrMapping/>
  </p:clrMapOvr>
  <p:transition spd="slow">
    <p:circl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67864"/>
      </p:ext>
    </p:extLst>
  </p:cSld>
  <p:clrMapOvr>
    <a:masterClrMapping/>
  </p:clrMapOvr>
  <p:transition spd="slow">
    <p:circl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88959"/>
      </p:ext>
    </p:extLst>
  </p:cSld>
  <p:clrMapOvr>
    <a:masterClrMapping/>
  </p:clrMapOvr>
  <p:transition spd="slow">
    <p:circl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90471"/>
      </p:ext>
    </p:extLst>
  </p:cSld>
  <p:clrMapOvr>
    <a:masterClrMapping/>
  </p:clrMapOvr>
  <p:transition spd="slow">
    <p:circl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4557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01144"/>
      </p:ext>
    </p:extLst>
  </p:cSld>
  <p:clrMapOvr>
    <a:masterClrMapping/>
  </p:clrMapOvr>
  <p:transition spd="slow">
    <p:circl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67424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28039"/>
      </p:ext>
    </p:extLst>
  </p:cSld>
  <p:clrMapOvr>
    <a:masterClrMapping/>
  </p:clrMapOvr>
  <p:transition spd="slow">
    <p:circl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02149"/>
      </p:ext>
    </p:extLst>
  </p:cSld>
  <p:clrMapOvr>
    <a:masterClrMapping/>
  </p:clrMapOvr>
  <p:transition spd="slow">
    <p:circl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97146"/>
      </p:ext>
    </p:extLst>
  </p:cSld>
  <p:clrMapOvr>
    <a:masterClrMapping/>
  </p:clrMapOvr>
  <p:transition spd="slow">
    <p:circl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61566"/>
      </p:ext>
    </p:extLst>
  </p:cSld>
  <p:clrMapOvr>
    <a:masterClrMapping/>
  </p:clrMapOvr>
  <p:transition spd="slow">
    <p:circl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589832"/>
      </p:ext>
    </p:extLst>
  </p:cSld>
  <p:clrMapOvr>
    <a:masterClrMapping/>
  </p:clrMapOvr>
  <p:transition spd="slow">
    <p:circl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82182"/>
      </p:ext>
    </p:extLst>
  </p:cSld>
  <p:clrMapOvr>
    <a:masterClrMapping/>
  </p:clrMapOvr>
  <p:transition spd="slow">
    <p:circl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68286"/>
      </p:ext>
    </p:extLst>
  </p:cSld>
  <p:clrMapOvr>
    <a:masterClrMapping/>
  </p:clrMapOvr>
  <p:transition spd="slow">
    <p:circl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8547"/>
      </p:ext>
    </p:extLst>
  </p:cSld>
  <p:clrMapOvr>
    <a:masterClrMapping/>
  </p:clrMapOvr>
  <p:transition spd="slow">
    <p:circl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76915"/>
      </p:ext>
    </p:extLst>
  </p:cSld>
  <p:clrMapOvr>
    <a:masterClrMapping/>
  </p:clrMapOvr>
  <p:transition spd="slow">
    <p:circl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1902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98562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35179"/>
      </p:ext>
    </p:extLst>
  </p:cSld>
  <p:clrMapOvr>
    <a:masterClrMapping/>
  </p:clrMapOvr>
  <p:transition spd="slow">
    <p:circl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58465"/>
      </p:ext>
    </p:extLst>
  </p:cSld>
  <p:clrMapOvr>
    <a:masterClrMapping/>
  </p:clrMapOvr>
  <p:transition spd="slow">
    <p:circl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79361"/>
      </p:ext>
    </p:extLst>
  </p:cSld>
  <p:clrMapOvr>
    <a:masterClrMapping/>
  </p:clrMapOvr>
  <p:transition spd="slow">
    <p:circl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21720"/>
      </p:ext>
    </p:extLst>
  </p:cSld>
  <p:clrMapOvr>
    <a:masterClrMapping/>
  </p:clrMapOvr>
  <p:transition spd="slow">
    <p:circl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92152"/>
      </p:ext>
    </p:extLst>
  </p:cSld>
  <p:clrMapOvr>
    <a:masterClrMapping/>
  </p:clrMapOvr>
  <p:transition spd="slow">
    <p:circl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973487"/>
      </p:ext>
    </p:extLst>
  </p:cSld>
  <p:clrMapOvr>
    <a:masterClrMapping/>
  </p:clrMapOvr>
  <p:transition spd="slow">
    <p:circl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3838"/>
      </p:ext>
    </p:extLst>
  </p:cSld>
  <p:clrMapOvr>
    <a:masterClrMapping/>
  </p:clrMapOvr>
  <p:transition spd="slow">
    <p:circl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3558"/>
      </p:ext>
    </p:extLst>
  </p:cSld>
  <p:clrMapOvr>
    <a:masterClrMapping/>
  </p:clrMapOvr>
  <p:transition spd="slow">
    <p:circl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03367"/>
      </p:ext>
    </p:extLst>
  </p:cSld>
  <p:clrMapOvr>
    <a:masterClrMapping/>
  </p:clrMapOvr>
  <p:transition spd="slow">
    <p:circl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11420"/>
      </p:ext>
    </p:extLst>
  </p:cSld>
  <p:clrMapOvr>
    <a:masterClrMapping/>
  </p:clrMapOvr>
  <p:transition spd="slow">
    <p:circl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6111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36881"/>
      </p:ext>
    </p:extLst>
  </p:cSld>
  <p:clrMapOvr>
    <a:masterClrMapping/>
  </p:clrMapOvr>
  <p:transition spd="slow">
    <p:circl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93689"/>
      </p:ext>
    </p:extLst>
  </p:cSld>
  <p:clrMapOvr>
    <a:masterClrMapping/>
  </p:clrMapOvr>
  <p:transition spd="slow">
    <p:circl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53544"/>
      </p:ext>
    </p:extLst>
  </p:cSld>
  <p:clrMapOvr>
    <a:masterClrMapping/>
  </p:clrMapOvr>
  <p:transition spd="slow">
    <p:circl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71431"/>
      </p:ext>
    </p:extLst>
  </p:cSld>
  <p:clrMapOvr>
    <a:masterClrMapping/>
  </p:clrMapOvr>
  <p:transition spd="slow">
    <p:circl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13990"/>
      </p:ext>
    </p:extLst>
  </p:cSld>
  <p:clrMapOvr>
    <a:masterClrMapping/>
  </p:clrMapOvr>
  <p:transition spd="slow">
    <p:circl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12943"/>
      </p:ext>
    </p:extLst>
  </p:cSld>
  <p:clrMapOvr>
    <a:masterClrMapping/>
  </p:clrMapOvr>
  <p:transition spd="slow">
    <p:circl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8146335"/>
      </p:ext>
    </p:extLst>
  </p:cSld>
  <p:clrMapOvr>
    <a:masterClrMapping/>
  </p:clrMapOvr>
  <p:transition spd="slow">
    <p:circl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46264"/>
      </p:ext>
    </p:extLst>
  </p:cSld>
  <p:clrMapOvr>
    <a:masterClrMapping/>
  </p:clrMapOvr>
  <p:transition spd="slow">
    <p:circl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67365"/>
      </p:ext>
    </p:extLst>
  </p:cSld>
  <p:clrMapOvr>
    <a:masterClrMapping/>
  </p:clrMapOvr>
  <p:transition spd="slow">
    <p:circl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79081"/>
      </p:ext>
    </p:extLst>
  </p:cSld>
  <p:clrMapOvr>
    <a:masterClrMapping/>
  </p:clrMapOvr>
  <p:transition spd="slow">
    <p:circl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70887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97738"/>
      </p:ext>
    </p:extLst>
  </p:cSld>
  <p:clrMapOvr>
    <a:masterClrMapping/>
  </p:clrMapOvr>
  <p:transition spd="slow">
    <p:circl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2427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69301"/>
      </p:ext>
    </p:extLst>
  </p:cSld>
  <p:clrMapOvr>
    <a:masterClrMapping/>
  </p:clrMapOvr>
  <p:transition spd="slow">
    <p:circl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58682"/>
      </p:ext>
    </p:extLst>
  </p:cSld>
  <p:clrMapOvr>
    <a:masterClrMapping/>
  </p:clrMapOvr>
  <p:transition spd="slow">
    <p:circl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1552"/>
      </p:ext>
    </p:extLst>
  </p:cSld>
  <p:clrMapOvr>
    <a:masterClrMapping/>
  </p:clrMapOvr>
  <p:transition spd="slow">
    <p:circl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42973"/>
      </p:ext>
    </p:extLst>
  </p:cSld>
  <p:clrMapOvr>
    <a:masterClrMapping/>
  </p:clrMapOvr>
  <p:transition spd="slow">
    <p:circl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19091"/>
      </p:ext>
    </p:extLst>
  </p:cSld>
  <p:clrMapOvr>
    <a:masterClrMapping/>
  </p:clrMapOvr>
  <p:transition spd="slow">
    <p:circl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7613778"/>
      </p:ext>
    </p:extLst>
  </p:cSld>
  <p:clrMapOvr>
    <a:masterClrMapping/>
  </p:clrMapOvr>
  <p:transition spd="slow">
    <p:circl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37392"/>
      </p:ext>
    </p:extLst>
  </p:cSld>
  <p:clrMapOvr>
    <a:masterClrMapping/>
  </p:clrMapOvr>
  <p:transition spd="slow">
    <p:circl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63568"/>
      </p:ext>
    </p:extLst>
  </p:cSld>
  <p:clrMapOvr>
    <a:masterClrMapping/>
  </p:clrMapOvr>
  <p:transition spd="slow">
    <p:circl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0226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10357"/>
      </p:ext>
    </p:extLst>
  </p:cSld>
  <p:clrMapOvr>
    <a:masterClrMapping/>
  </p:clrMapOvr>
  <p:transition spd="slow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8319777"/>
      </p:ext>
    </p:extLst>
  </p:cSld>
  <p:clrMapOvr>
    <a:masterClrMapping/>
  </p:clrMapOvr>
  <p:transition spd="slow">
    <p:circl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82631"/>
      </p:ext>
    </p:extLst>
  </p:cSld>
  <p:clrMapOvr>
    <a:masterClrMapping/>
  </p:clrMapOvr>
  <p:transition spd="slow">
    <p:circl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1575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31447"/>
      </p:ext>
    </p:extLst>
  </p:cSld>
  <p:clrMapOvr>
    <a:masterClrMapping/>
  </p:clrMapOvr>
  <p:transition spd="slow">
    <p:circl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2745"/>
      </p:ext>
    </p:extLst>
  </p:cSld>
  <p:clrMapOvr>
    <a:masterClrMapping/>
  </p:clrMapOvr>
  <p:transition spd="slow">
    <p:circl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54011"/>
      </p:ext>
    </p:extLst>
  </p:cSld>
  <p:clrMapOvr>
    <a:masterClrMapping/>
  </p:clrMapOvr>
  <p:transition spd="slow">
    <p:circl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95328"/>
      </p:ext>
    </p:extLst>
  </p:cSld>
  <p:clrMapOvr>
    <a:masterClrMapping/>
  </p:clrMapOvr>
  <p:transition spd="slow">
    <p:circl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07029"/>
      </p:ext>
    </p:extLst>
  </p:cSld>
  <p:clrMapOvr>
    <a:masterClrMapping/>
  </p:clrMapOvr>
  <p:transition spd="slow">
    <p:circl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9384290"/>
      </p:ext>
    </p:extLst>
  </p:cSld>
  <p:clrMapOvr>
    <a:masterClrMapping/>
  </p:clrMapOvr>
  <p:transition spd="slow">
    <p:circl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79333"/>
      </p:ext>
    </p:extLst>
  </p:cSld>
  <p:clrMapOvr>
    <a:masterClrMapping/>
  </p:clrMapOvr>
  <p:transition spd="slow">
    <p:circl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22982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46513"/>
      </p:ext>
    </p:extLst>
  </p:cSld>
  <p:clrMapOvr>
    <a:masterClrMapping/>
  </p:clrMapOvr>
  <p:transition spd="slow">
    <p:circl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0214"/>
      </p:ext>
    </p:extLst>
  </p:cSld>
  <p:clrMapOvr>
    <a:masterClrMapping/>
  </p:clrMapOvr>
  <p:transition spd="slow">
    <p:circl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23253"/>
      </p:ext>
    </p:extLst>
  </p:cSld>
  <p:clrMapOvr>
    <a:masterClrMapping/>
  </p:clrMapOvr>
  <p:transition spd="slow">
    <p:circl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2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67039"/>
      </p:ext>
    </p:extLst>
  </p:cSld>
  <p:clrMapOvr>
    <a:masterClrMapping/>
  </p:clrMapOvr>
  <p:transition spd="slow">
    <p:circl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20255"/>
      </p:ext>
    </p:extLst>
  </p:cSld>
  <p:clrMapOvr>
    <a:masterClrMapping/>
  </p:clrMapOvr>
  <p:transition spd="slow">
    <p:circl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90156"/>
      </p:ext>
    </p:extLst>
  </p:cSld>
  <p:clrMapOvr>
    <a:masterClrMapping/>
  </p:clrMapOvr>
  <p:transition spd="slow">
    <p:circl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82468"/>
      </p:ext>
    </p:extLst>
  </p:cSld>
  <p:clrMapOvr>
    <a:masterClrMapping/>
  </p:clrMapOvr>
  <p:transition spd="slow">
    <p:circl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92309"/>
      </p:ext>
    </p:extLst>
  </p:cSld>
  <p:clrMapOvr>
    <a:masterClrMapping/>
  </p:clrMapOvr>
  <p:transition spd="slow">
    <p:circl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2343991"/>
      </p:ext>
    </p:extLst>
  </p:cSld>
  <p:clrMapOvr>
    <a:masterClrMapping/>
  </p:clrMapOvr>
  <p:transition spd="slow">
    <p:circl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39676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56331"/>
      </p:ext>
    </p:extLst>
  </p:cSld>
  <p:clrMapOvr>
    <a:masterClrMapping/>
  </p:clrMapOvr>
  <p:transition spd="slow">
    <p:circl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13917"/>
      </p:ext>
    </p:extLst>
  </p:cSld>
  <p:clrMapOvr>
    <a:masterClrMapping/>
  </p:clrMapOvr>
  <p:transition spd="slow">
    <p:circl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91976"/>
      </p:ext>
    </p:extLst>
  </p:cSld>
  <p:clrMapOvr>
    <a:masterClrMapping/>
  </p:clrMapOvr>
  <p:transition spd="slow">
    <p:circl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78536"/>
      </p:ext>
    </p:extLst>
  </p:cSld>
  <p:clrMapOvr>
    <a:masterClrMapping/>
  </p:clrMapOvr>
  <p:transition spd="slow">
    <p:circl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5647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81110"/>
      </p:ext>
    </p:extLst>
  </p:cSld>
  <p:clrMapOvr>
    <a:masterClrMapping/>
  </p:clrMapOvr>
  <p:transition spd="slow">
    <p:circl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63202"/>
      </p:ext>
    </p:extLst>
  </p:cSld>
  <p:clrMapOvr>
    <a:masterClrMapping/>
  </p:clrMapOvr>
  <p:transition spd="slow">
    <p:circl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97311"/>
      </p:ext>
    </p:extLst>
  </p:cSld>
  <p:clrMapOvr>
    <a:masterClrMapping/>
  </p:clrMapOvr>
  <p:transition spd="slow">
    <p:circl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67594"/>
      </p:ext>
    </p:extLst>
  </p:cSld>
  <p:clrMapOvr>
    <a:masterClrMapping/>
  </p:clrMapOvr>
  <p:transition spd="slow">
    <p:circl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89857"/>
      </p:ext>
    </p:extLst>
  </p:cSld>
  <p:clrMapOvr>
    <a:masterClrMapping/>
  </p:clrMapOvr>
  <p:transition spd="slow">
    <p:circl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93541292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78433"/>
      </p:ext>
    </p:extLst>
  </p:cSld>
  <p:clrMapOvr>
    <a:masterClrMapping/>
  </p:clrMapOvr>
  <p:transition spd="slow">
    <p:circl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6175"/>
      </p:ext>
    </p:extLst>
  </p:cSld>
  <p:clrMapOvr>
    <a:masterClrMapping/>
  </p:clrMapOvr>
  <p:transition spd="slow">
    <p:circl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30453"/>
      </p:ext>
    </p:extLst>
  </p:cSld>
  <p:clrMapOvr>
    <a:masterClrMapping/>
  </p:clrMapOvr>
  <p:transition spd="slow">
    <p:circl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08878"/>
      </p:ext>
    </p:extLst>
  </p:cSld>
  <p:clrMapOvr>
    <a:masterClrMapping/>
  </p:clrMapOvr>
  <p:transition spd="slow">
    <p:circl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24928"/>
      </p:ext>
    </p:extLst>
  </p:cSld>
  <p:clrMapOvr>
    <a:masterClrMapping/>
  </p:clrMapOvr>
  <p:transition spd="slow">
    <p:circl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78113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8748"/>
      </p:ext>
    </p:extLst>
  </p:cSld>
  <p:clrMapOvr>
    <a:masterClrMapping/>
  </p:clrMapOvr>
  <p:transition spd="slow">
    <p:circl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43596"/>
      </p:ext>
    </p:extLst>
  </p:cSld>
  <p:clrMapOvr>
    <a:masterClrMapping/>
  </p:clrMapOvr>
  <p:transition spd="slow">
    <p:circl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30021"/>
      </p:ext>
    </p:extLst>
  </p:cSld>
  <p:clrMapOvr>
    <a:masterClrMapping/>
  </p:clrMapOvr>
  <p:transition spd="slow">
    <p:circl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87367"/>
      </p:ext>
    </p:extLst>
  </p:cSld>
  <p:clrMapOvr>
    <a:masterClrMapping/>
  </p:clrMapOvr>
  <p:transition spd="slow">
    <p:circl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17339"/>
      </p:ext>
    </p:extLst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92581"/>
      </p:ext>
    </p:extLst>
  </p:cSld>
  <p:clrMapOvr>
    <a:masterClrMapping/>
  </p:clrMapOvr>
  <p:transition spd="slow">
    <p:circl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47371780"/>
      </p:ext>
    </p:extLst>
  </p:cSld>
  <p:clrMapOvr>
    <a:masterClrMapping/>
  </p:clrMapOvr>
  <p:transition spd="slow">
    <p:circl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52690"/>
      </p:ext>
    </p:extLst>
  </p:cSld>
  <p:clrMapOvr>
    <a:masterClrMapping/>
  </p:clrMapOvr>
  <p:transition spd="slow">
    <p:circl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81015"/>
      </p:ext>
    </p:extLst>
  </p:cSld>
  <p:clrMapOvr>
    <a:masterClrMapping/>
  </p:clrMapOvr>
  <p:transition spd="slow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0740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57861"/>
      </p:ext>
    </p:extLst>
  </p:cSld>
  <p:clrMapOvr>
    <a:masterClrMapping/>
  </p:clrMapOvr>
  <p:transition spd="slow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93398"/>
      </p:ext>
    </p:extLst>
  </p:cSld>
  <p:clrMapOvr>
    <a:masterClrMapping/>
  </p:clrMapOvr>
  <p:transition spd="slow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54153"/>
      </p:ext>
    </p:extLst>
  </p:cSld>
  <p:clrMapOvr>
    <a:masterClrMapping/>
  </p:clrMapOvr>
  <p:transition spd="slow"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30657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7718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2844"/>
      </p:ext>
    </p:extLst>
  </p:cSld>
  <p:clrMapOvr>
    <a:masterClrMapping/>
  </p:clrMapOvr>
  <p:transition spd="slow"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5335509"/>
      </p:ext>
    </p:extLst>
  </p:cSld>
  <p:clrMapOvr>
    <a:masterClrMapping/>
  </p:clrMapOvr>
  <p:transition spd="slow"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3517"/>
      </p:ext>
    </p:extLst>
  </p:cSld>
  <p:clrMapOvr>
    <a:masterClrMapping/>
  </p:clrMapOvr>
  <p:transition spd="slow"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3168"/>
      </p:ext>
    </p:extLst>
  </p:cSld>
  <p:clrMapOvr>
    <a:masterClrMapping/>
  </p:clrMapOvr>
  <p:transition spd="slow"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71390"/>
      </p:ext>
    </p:extLst>
  </p:cSld>
  <p:clrMapOvr>
    <a:masterClrMapping/>
  </p:clrMapOvr>
  <p:transition spd="slow"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77471"/>
      </p:ext>
    </p:extLst>
  </p:cSld>
  <p:clrMapOvr>
    <a:masterClrMapping/>
  </p:clrMapOvr>
  <p:transition spd="slow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6964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56572"/>
      </p:ext>
    </p:extLst>
  </p:cSld>
  <p:clrMapOvr>
    <a:masterClrMapping/>
  </p:clrMapOvr>
  <p:transition spd="slow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50281"/>
      </p:ext>
    </p:extLst>
  </p:cSld>
  <p:clrMapOvr>
    <a:masterClrMapping/>
  </p:clrMapOvr>
  <p:transition spd="slow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84184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85035"/>
      </p:ext>
    </p:extLst>
  </p:cSld>
  <p:clrMapOvr>
    <a:masterClrMapping/>
  </p:clrMapOvr>
  <p:transition spd="slow">
    <p:circl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63147"/>
      </p:ext>
    </p:extLst>
  </p:cSld>
  <p:clrMapOvr>
    <a:masterClrMapping/>
  </p:clrMapOvr>
  <p:transition spd="slow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41723"/>
      </p:ext>
    </p:extLst>
  </p:cSld>
  <p:clrMapOvr>
    <a:masterClrMapping/>
  </p:clrMapOvr>
  <p:transition spd="slow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5064126"/>
      </p:ext>
    </p:extLst>
  </p:cSld>
  <p:clrMapOvr>
    <a:masterClrMapping/>
  </p:clrMapOvr>
  <p:transition spd="slow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92788"/>
      </p:ext>
    </p:extLst>
  </p:cSld>
  <p:clrMapOvr>
    <a:masterClrMapping/>
  </p:clrMapOvr>
  <p:transition spd="slow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59166"/>
      </p:ext>
    </p:extLst>
  </p:cSld>
  <p:clrMapOvr>
    <a:masterClrMapping/>
  </p:clrMapOvr>
  <p:transition spd="slow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49972"/>
      </p:ext>
    </p:extLst>
  </p:cSld>
  <p:clrMapOvr>
    <a:masterClrMapping/>
  </p:clrMapOvr>
  <p:transition spd="slow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18607"/>
      </p:ext>
    </p:extLst>
  </p:cSld>
  <p:clrMapOvr>
    <a:masterClrMapping/>
  </p:clrMapOvr>
  <p:transition spd="slow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0276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73218"/>
      </p:ext>
    </p:extLst>
  </p:cSld>
  <p:clrMapOvr>
    <a:masterClrMapping/>
  </p:clrMapOvr>
  <p:transition spd="slow"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94989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92099"/>
      </p:ext>
    </p:extLst>
  </p:cSld>
  <p:clrMapOvr>
    <a:masterClrMapping/>
  </p:clrMapOvr>
  <p:transition spd="slow">
    <p:circl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11296"/>
      </p:ext>
    </p:extLst>
  </p:cSld>
  <p:clrMapOvr>
    <a:masterClrMapping/>
  </p:clrMapOvr>
  <p:transition spd="slow">
    <p:circl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10698"/>
      </p:ext>
    </p:extLst>
  </p:cSld>
  <p:clrMapOvr>
    <a:masterClrMapping/>
  </p:clrMapOvr>
  <p:transition spd="slow">
    <p:circl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61944"/>
      </p:ext>
    </p:extLst>
  </p:cSld>
  <p:clrMapOvr>
    <a:masterClrMapping/>
  </p:clrMapOvr>
  <p:transition spd="slow">
    <p:circl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6729212"/>
      </p:ext>
    </p:extLst>
  </p:cSld>
  <p:clrMapOvr>
    <a:masterClrMapping/>
  </p:clrMapOvr>
  <p:transition spd="slow"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00910"/>
      </p:ext>
    </p:extLst>
  </p:cSld>
  <p:clrMapOvr>
    <a:masterClrMapping/>
  </p:clrMapOvr>
  <p:transition spd="slow"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36968"/>
      </p:ext>
    </p:extLst>
  </p:cSld>
  <p:clrMapOvr>
    <a:masterClrMapping/>
  </p:clrMapOvr>
  <p:transition spd="slow"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44735"/>
      </p:ext>
    </p:extLst>
  </p:cSld>
  <p:clrMapOvr>
    <a:masterClrMapping/>
  </p:clrMapOvr>
  <p:transition spd="slow">
    <p:circl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90633"/>
      </p:ext>
    </p:extLst>
  </p:cSld>
  <p:clrMapOvr>
    <a:masterClrMapping/>
  </p:clrMapOvr>
  <p:transition spd="slow">
    <p:circl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08598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4876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2304"/>
      </p:ext>
    </p:extLst>
  </p:cSld>
  <p:clrMapOvr>
    <a:masterClrMapping/>
  </p:clrMapOvr>
  <p:transition spd="slow">
    <p:circl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21815"/>
      </p:ext>
    </p:extLst>
  </p:cSld>
  <p:clrMapOvr>
    <a:masterClrMapping/>
  </p:clrMapOvr>
  <p:transition spd="slow">
    <p:circl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23822"/>
      </p:ext>
    </p:extLst>
  </p:cSld>
  <p:clrMapOvr>
    <a:masterClrMapping/>
  </p:clrMapOvr>
  <p:transition spd="slow">
    <p:circl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53743"/>
      </p:ext>
    </p:extLst>
  </p:cSld>
  <p:clrMapOvr>
    <a:masterClrMapping/>
  </p:clrMapOvr>
  <p:transition spd="slow">
    <p:circl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51189"/>
      </p:ext>
    </p:extLst>
  </p:cSld>
  <p:clrMapOvr>
    <a:masterClrMapping/>
  </p:clrMapOvr>
  <p:transition spd="slow">
    <p:circl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0960425"/>
      </p:ext>
    </p:extLst>
  </p:cSld>
  <p:clrMapOvr>
    <a:masterClrMapping/>
  </p:clrMapOvr>
  <p:transition spd="slow">
    <p:circl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71381"/>
      </p:ext>
    </p:extLst>
  </p:cSld>
  <p:clrMapOvr>
    <a:masterClrMapping/>
  </p:clrMapOvr>
  <p:transition spd="slow">
    <p:circl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35136"/>
      </p:ext>
    </p:extLst>
  </p:cSld>
  <p:clrMapOvr>
    <a:masterClrMapping/>
  </p:clrMapOvr>
  <p:transition spd="slow">
    <p:circl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45312"/>
      </p:ext>
    </p:extLst>
  </p:cSld>
  <p:clrMapOvr>
    <a:masterClrMapping/>
  </p:clrMapOvr>
  <p:transition spd="slow">
    <p:circl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49629"/>
      </p:ext>
    </p:extLst>
  </p:cSld>
  <p:clrMapOvr>
    <a:masterClrMapping/>
  </p:clrMapOvr>
  <p:transition spd="slow">
    <p:circl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36738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52604"/>
      </p:ext>
    </p:extLst>
  </p:cSld>
  <p:clrMapOvr>
    <a:masterClrMapping/>
  </p:clrMapOvr>
  <p:transition spd="slow">
    <p:circl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05050"/>
      </p:ext>
    </p:extLst>
  </p:cSld>
  <p:clrMapOvr>
    <a:masterClrMapping/>
  </p:clrMapOvr>
  <p:transition spd="slow">
    <p:circl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29819"/>
      </p:ext>
    </p:extLst>
  </p:cSld>
  <p:clrMapOvr>
    <a:masterClrMapping/>
  </p:clrMapOvr>
  <p:transition spd="slow">
    <p:circl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31063"/>
      </p:ext>
    </p:extLst>
  </p:cSld>
  <p:clrMapOvr>
    <a:masterClrMapping/>
  </p:clrMapOvr>
  <p:transition spd="slow">
    <p:circl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26491"/>
      </p:ext>
    </p:extLst>
  </p:cSld>
  <p:clrMapOvr>
    <a:masterClrMapping/>
  </p:clrMapOvr>
  <p:transition spd="slow">
    <p:circl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38293"/>
      </p:ext>
    </p:extLst>
  </p:cSld>
  <p:clrMapOvr>
    <a:masterClrMapping/>
  </p:clrMapOvr>
  <p:transition spd="slow">
    <p:circl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0650749"/>
      </p:ext>
    </p:extLst>
  </p:cSld>
  <p:clrMapOvr>
    <a:masterClrMapping/>
  </p:clrMapOvr>
  <p:transition spd="slow">
    <p:circl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85343"/>
      </p:ext>
    </p:extLst>
  </p:cSld>
  <p:clrMapOvr>
    <a:masterClrMapping/>
  </p:clrMapOvr>
  <p:transition spd="slow">
    <p:circl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63137"/>
      </p:ext>
    </p:extLst>
  </p:cSld>
  <p:clrMapOvr>
    <a:masterClrMapping/>
  </p:clrMapOvr>
  <p:transition spd="slow"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0588"/>
      </p:ext>
    </p:extLst>
  </p:cSld>
  <p:clrMapOvr>
    <a:masterClrMapping/>
  </p:clrMapOvr>
  <p:transition spd="slow"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81126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10372"/>
      </p:ext>
    </p:extLst>
  </p:cSld>
  <p:clrMapOvr>
    <a:masterClrMapping/>
  </p:clrMapOvr>
  <p:transition spd="slow">
    <p:circl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37532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66100"/>
      </p:ext>
    </p:extLst>
  </p:cSld>
  <p:clrMapOvr>
    <a:masterClrMapping/>
  </p:clrMapOvr>
  <p:transition spd="slow"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18797"/>
      </p:ext>
    </p:extLst>
  </p:cSld>
  <p:clrMapOvr>
    <a:masterClrMapping/>
  </p:clrMapOvr>
  <p:transition spd="slow">
    <p:circl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57905"/>
      </p:ext>
    </p:extLst>
  </p:cSld>
  <p:clrMapOvr>
    <a:masterClrMapping/>
  </p:clrMapOvr>
  <p:transition spd="slow">
    <p:circl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77877"/>
      </p:ext>
    </p:extLst>
  </p:cSld>
  <p:clrMapOvr>
    <a:masterClrMapping/>
  </p:clrMapOvr>
  <p:transition spd="slow">
    <p:circl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6411"/>
      </p:ext>
    </p:extLst>
  </p:cSld>
  <p:clrMapOvr>
    <a:masterClrMapping/>
  </p:clrMapOvr>
  <p:transition spd="slow"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4403338"/>
      </p:ext>
    </p:extLst>
  </p:cSld>
  <p:clrMapOvr>
    <a:masterClrMapping/>
  </p:clrMapOvr>
  <p:transition spd="slow">
    <p:circl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81486"/>
      </p:ext>
    </p:extLst>
  </p:cSld>
  <p:clrMapOvr>
    <a:masterClrMapping/>
  </p:clrMapOvr>
  <p:transition spd="slow">
    <p:circl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30447"/>
      </p:ext>
    </p:extLst>
  </p:cSld>
  <p:clrMapOvr>
    <a:masterClrMapping/>
  </p:clrMapOvr>
  <p:transition spd="slow">
    <p:circl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75116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1386568"/>
      </p:ext>
    </p:extLst>
  </p:cSld>
  <p:clrMapOvr>
    <a:masterClrMapping/>
  </p:clrMapOvr>
  <p:transition spd="slow">
    <p:circl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06716"/>
      </p:ext>
    </p:extLst>
  </p:cSld>
  <p:clrMapOvr>
    <a:masterClrMapping/>
  </p:clrMapOvr>
  <p:transition spd="slow">
    <p:circl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64950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23459"/>
      </p:ext>
    </p:extLst>
  </p:cSld>
  <p:clrMapOvr>
    <a:masterClrMapping/>
  </p:clrMapOvr>
  <p:transition spd="slow">
    <p:circl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33625"/>
      </p:ext>
    </p:extLst>
  </p:cSld>
  <p:clrMapOvr>
    <a:masterClrMapping/>
  </p:clrMapOvr>
  <p:transition spd="slow">
    <p:circl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2077"/>
      </p:ext>
    </p:extLst>
  </p:cSld>
  <p:clrMapOvr>
    <a:masterClrMapping/>
  </p:clrMapOvr>
  <p:transition spd="slow">
    <p:circl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94707"/>
      </p:ext>
    </p:extLst>
  </p:cSld>
  <p:clrMapOvr>
    <a:masterClrMapping/>
  </p:clrMapOvr>
  <p:transition spd="slow">
    <p:circl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17956"/>
      </p:ext>
    </p:extLst>
  </p:cSld>
  <p:clrMapOvr>
    <a:masterClrMapping/>
  </p:clrMapOvr>
  <p:transition spd="slow">
    <p:circl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28908084"/>
      </p:ext>
    </p:extLst>
  </p:cSld>
  <p:clrMapOvr>
    <a:masterClrMapping/>
  </p:clrMapOvr>
  <p:transition spd="slow">
    <p:circl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55668"/>
      </p:ext>
    </p:extLst>
  </p:cSld>
  <p:clrMapOvr>
    <a:masterClrMapping/>
  </p:clrMapOvr>
  <p:transition spd="slow">
    <p:circl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54134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2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2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3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4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2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0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3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9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4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2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6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2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0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5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1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0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4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06294-C317-4FBB-8E09-6B40BE0E2794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12.03.2024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2BA11C-3CA0-49DE-A709-760311BCA282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4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ru/url?sa=i&amp;rct=j&amp;q=&amp;esrc=s&amp;source=images&amp;cd=&amp;cad=rja&amp;uact=8&amp;ved=0ahUKEwjs_ufV3LnQAhXEBywKHcqsDVgQjRwIBw&amp;url=http://tc-sfera.ru/posts/metodicheskie-rekomendacii-po-ispolzovaniyu-primernoy-osnovnoy-obrazovatelnoy-programmy&amp;psig=AFQjCNEY1Ef_T2KOTmxtXjSoUykH_Cie8w&amp;ust=1479813406409539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hyperlink" Target="http://www.google.ru/url?sa=i&amp;rct=j&amp;q=&amp;esrc=s&amp;source=images&amp;cd=&amp;cad=rja&amp;uact=8&amp;ved=0ahUKEwizvNGl3bnQAhVBkCwKHfnHDQcQjRwIBw&amp;url=http://mosmetod.ru/metodicheskoe-prostranstvo/srednyaya-i-starshaya-shkola/geografiya/normativnye-dokumenty/zakonodatelnye-i-normativnye-pravovye-akty.html&amp;psig=AFQjCNGfGC2uaxi_3HZ9biuyhEy8441eUw&amp;ust=1479813570202386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oleObject" Target="../embeddings/Microsoft_Excel_97-2003_Worksheet.xls"/><Relationship Id="rId1" Type="http://schemas.openxmlformats.org/officeDocument/2006/relationships/slideLayout" Target="../slideLayouts/slideLayout90.x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18.emf"/><Relationship Id="rId4" Type="http://schemas.openxmlformats.org/officeDocument/2006/relationships/oleObject" Target="../embeddings/Microsoft_Excel_97-2003_Worksheet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67174" y="1857364"/>
            <a:ext cx="6215106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Совершенствование  системы управления </a:t>
            </a:r>
            <a:br>
              <a:rPr lang="ru-RU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дошкольным образовательным учреждением</a:t>
            </a:r>
            <a:br>
              <a:rPr lang="ru-RU" sz="2800" dirty="0">
                <a:effectLst/>
                <a:latin typeface="Arial" pitchFamily="34" charset="0"/>
                <a:cs typeface="Arial" pitchFamily="34" charset="0"/>
              </a:rPr>
            </a:br>
            <a:endParaRPr lang="ru-RU" sz="280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95934" y="5572140"/>
            <a:ext cx="3743324" cy="50006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Шляховой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Марины  Валерьевны</a:t>
            </a: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310050" y="3857629"/>
            <a:ext cx="61436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работы заведующего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МБДОУ  «Детский сад № 1 </a:t>
            </a:r>
            <a:r>
              <a:rPr lang="ru-RU" sz="16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вида                       с приоритетным осуществлением   деятельности                                   по художественно-эстетическому развитию детей»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г.Гатчина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:\6. ФОТО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20" y="1794010"/>
            <a:ext cx="2357454" cy="340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881158" y="214290"/>
            <a:ext cx="8358246" cy="1143008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R="64008" algn="ctr">
              <a:spcBef>
                <a:spcPts val="400"/>
              </a:spcBef>
              <a:buClr>
                <a:srgbClr val="F0A22E"/>
              </a:buClr>
              <a:buSzPct val="68000"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конкурс                                                                                                              «Лучший руководитель образовательного учреждения Ленинградской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486790575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427270" y="83556"/>
            <a:ext cx="2786082" cy="857256"/>
          </a:xfrm>
          <a:prstGeom prst="wedgeRectCallout">
            <a:avLst>
              <a:gd name="adj1" fmla="val -22462"/>
              <a:gd name="adj2" fmla="val 497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Социально-психологические методы управления</a:t>
            </a:r>
          </a:p>
        </p:txBody>
      </p:sp>
      <p:pic>
        <p:nvPicPr>
          <p:cNvPr id="29699" name="Picture 3" descr="G:\ФОТО КОНКУРС\IMG_07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1415" y="1846158"/>
            <a:ext cx="2143140" cy="1428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0" name="Picture 4" descr="G:\ФОТО КОНКУРС\IMG_3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9680" y="1637608"/>
            <a:ext cx="2095515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1" name="Picture 5" descr="G:\ФОТО КОНКУРС\IMG_09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5236" y="961419"/>
            <a:ext cx="2153908" cy="1428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38348" y="3429000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Коллективные экскурсии, посещение театра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6286520"/>
            <a:ext cx="321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prstClr val="black"/>
                </a:solidFill>
              </a:rPr>
              <a:t>Физминутки</a:t>
            </a:r>
            <a:r>
              <a:rPr lang="ru-RU" dirty="0">
                <a:solidFill>
                  <a:prstClr val="black"/>
                </a:solidFill>
              </a:rPr>
              <a:t>, фитнес паузы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7438" y="628652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Коллективные праздники</a:t>
            </a:r>
          </a:p>
        </p:txBody>
      </p:sp>
      <p:pic>
        <p:nvPicPr>
          <p:cNvPr id="29703" name="Picture 7" descr="G:\ФОТО КОНКУРС\IMG_62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7110" y="923935"/>
            <a:ext cx="2250297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1\Desktop\КОНКУРС 2016 МВ\20160527_205056_0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1854" y="3952414"/>
            <a:ext cx="3371162" cy="1894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2EAEB9-51FB-715E-BB34-44F9790150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1" y="3798332"/>
            <a:ext cx="3090929" cy="2318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C07DC3-3F91-C5ED-020D-68A790BEC9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1"/>
          <a:stretch/>
        </p:blipFill>
        <p:spPr>
          <a:xfrm>
            <a:off x="125244" y="1372680"/>
            <a:ext cx="2459350" cy="1686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4A7195-737C-FBEA-1F8F-1164CA8C1C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54" y="3679747"/>
            <a:ext cx="3143272" cy="2314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9197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3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6"/>
          <p:cNvSpPr>
            <a:spLocks noGrp="1"/>
          </p:cNvSpPr>
          <p:nvPr>
            <p:ph idx="1"/>
          </p:nvPr>
        </p:nvSpPr>
        <p:spPr>
          <a:xfrm>
            <a:off x="1809720" y="214290"/>
            <a:ext cx="8482042" cy="100013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Результат  использования  социально-психологических</a:t>
            </a:r>
            <a:r>
              <a:rPr lang="ru-RU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етодов управления </a:t>
            </a:r>
          </a:p>
          <a:p>
            <a:pPr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dirty="0"/>
              <a:t> </a:t>
            </a: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5024430" y="5929331"/>
            <a:ext cx="4929222" cy="646331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9.Постоянное обучение и развитие, как каждого участника, так и всей команды в целом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67042" y="1142984"/>
            <a:ext cx="6072262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Разработка  основных  принципов  командной работы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38414" y="5214950"/>
            <a:ext cx="478641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8.Согласованная система принятия решений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452926" y="4214818"/>
            <a:ext cx="2981348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7.Ориентация на результат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953256" y="3571876"/>
            <a:ext cx="311470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6.Ценность всех и каждого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166910" y="3500438"/>
            <a:ext cx="2533672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5.Творческий подход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238612" y="2786058"/>
            <a:ext cx="3595750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4.Конструктивная обратная связь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595802" y="2071678"/>
            <a:ext cx="2800376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3.Ориентация на будущее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667636" y="1714488"/>
            <a:ext cx="2290786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2.Фокус на решении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024034" y="1714488"/>
            <a:ext cx="2495576" cy="369332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Акцент на позитив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3916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5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0"/>
                            </p:stCondLst>
                            <p:childTnLst>
                              <p:par>
                                <p:cTn id="5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8000"/>
                            </p:stCondLst>
                            <p:childTnLst>
                              <p:par>
                                <p:cTn id="7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3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9937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1738282" y="142852"/>
            <a:ext cx="2357454" cy="785818"/>
          </a:xfrm>
          <a:prstGeom prst="wedgeRectCallout">
            <a:avLst>
              <a:gd name="adj1" fmla="val -21173"/>
              <a:gd name="adj2" fmla="val 51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Экономические</a:t>
            </a:r>
          </a:p>
        </p:txBody>
      </p:sp>
      <p:pic>
        <p:nvPicPr>
          <p:cNvPr id="1028" name="Picture 4" descr="C:\Users\1\Desktop\КОНКУРС 2016 МВ\20160531_164653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768756" y="1654467"/>
            <a:ext cx="2893286" cy="16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309786" y="4000504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Премирование за высокие достижения, вручение памятных подарков</a:t>
            </a:r>
          </a:p>
        </p:txBody>
      </p:sp>
      <p:sp>
        <p:nvSpPr>
          <p:cNvPr id="10" name="Содержимое 6"/>
          <p:cNvSpPr>
            <a:spLocks noGrp="1"/>
          </p:cNvSpPr>
          <p:nvPr>
            <p:ph idx="1"/>
          </p:nvPr>
        </p:nvSpPr>
        <p:spPr>
          <a:xfrm>
            <a:off x="4167174" y="214290"/>
            <a:ext cx="6500826" cy="66039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Результат  использования  экономических</a:t>
            </a:r>
            <a:r>
              <a:rPr lang="ru-RU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етодов управления </a:t>
            </a:r>
          </a:p>
          <a:p>
            <a:pPr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4B69B8-3A9B-3024-FE02-DBB1D9B95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53" y="4369836"/>
            <a:ext cx="3309728" cy="248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8F733C-1E10-644B-DB32-BBCAD45BE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7" y="1135366"/>
            <a:ext cx="2091342" cy="286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3A47F-62C8-AFAB-C6D7-E7F3402801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42" t="18119" r="34523" b="8126"/>
          <a:stretch/>
        </p:blipFill>
        <p:spPr bwMode="auto">
          <a:xfrm>
            <a:off x="4263040" y="1295452"/>
            <a:ext cx="1899577" cy="2705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4A2F47-EA00-B44C-5EAF-FC979F22DD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17" y="1257436"/>
            <a:ext cx="1909039" cy="2620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C56188-A681-697D-57D4-060922F581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932" y="1242896"/>
            <a:ext cx="1899577" cy="260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237FE8-BDF7-B499-B481-A1A5EF542E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2132" y="3847019"/>
            <a:ext cx="2482297" cy="34080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0D7D71-7F67-0765-ED97-C83DC92F9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2373" y="3904069"/>
            <a:ext cx="2410683" cy="330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841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09720" y="1214423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ru-RU" dirty="0">
                <a:solidFill>
                  <a:prstClr val="black"/>
                </a:solidFill>
              </a:rPr>
              <a:t> Активное построение развивающей среды, способствующей улучшению качества образования в дошкольном образовательном учреждении.</a:t>
            </a:r>
          </a:p>
        </p:txBody>
      </p:sp>
      <p:sp>
        <p:nvSpPr>
          <p:cNvPr id="8" name="Содержимое 6"/>
          <p:cNvSpPr>
            <a:spLocks noGrp="1"/>
          </p:cNvSpPr>
          <p:nvPr>
            <p:ph idx="1"/>
          </p:nvPr>
        </p:nvSpPr>
        <p:spPr>
          <a:xfrm>
            <a:off x="1809720" y="285728"/>
            <a:ext cx="8686800" cy="6603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Направления деятельности руководителя ДОУ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21" y="1928802"/>
            <a:ext cx="2571767" cy="192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:\Ирина\Мероприятия ДОУ, развлечение физо, музо\Территория ДОУ\IMGP83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40" y="1928802"/>
            <a:ext cx="2714644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Содержимое 4" descr="dl3FiPKUHg4.jpg"/>
          <p:cNvPicPr>
            <a:picLocks/>
          </p:cNvPicPr>
          <p:nvPr/>
        </p:nvPicPr>
        <p:blipFill>
          <a:blip r:embed="rId4" cstate="print"/>
          <a:srcRect t="17799" r="11458" b="11006"/>
          <a:stretch>
            <a:fillRect/>
          </a:stretch>
        </p:blipFill>
        <p:spPr>
          <a:xfrm>
            <a:off x="7596198" y="1857364"/>
            <a:ext cx="2671706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Содержимое 7" descr="C:\Users\USER\Desktop\РПС ДОУ\IMGP9210.JPG"/>
          <p:cNvPicPr>
            <a:picLocks/>
          </p:cNvPicPr>
          <p:nvPr/>
        </p:nvPicPr>
        <p:blipFill>
          <a:blip r:embed="rId5" cstate="print"/>
          <a:srcRect l="8729" t="9375"/>
          <a:stretch>
            <a:fillRect/>
          </a:stretch>
        </p:blipFill>
        <p:spPr bwMode="auto">
          <a:xfrm>
            <a:off x="2381224" y="4286256"/>
            <a:ext cx="348675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USER\Desktop\РПС ДОУ\IMGP918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7504" y="4357694"/>
            <a:ext cx="360040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17535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568550"/>
              </p:ext>
            </p:extLst>
          </p:nvPr>
        </p:nvGraphicFramePr>
        <p:xfrm>
          <a:off x="1952596" y="2775694"/>
          <a:ext cx="9020205" cy="985286"/>
        </p:xfrm>
        <a:graphic>
          <a:graphicData uri="http://schemas.openxmlformats.org/drawingml/2006/table">
            <a:tbl>
              <a:tblPr/>
              <a:tblGrid>
                <a:gridCol w="1604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4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3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43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43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3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52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040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Уровень конкурсов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20-2021 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21-2022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22-2023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/>
                          <a:ea typeface="Calibri"/>
                          <a:cs typeface="Times New Roman"/>
                        </a:rPr>
                        <a:t>Количество конкурсов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/>
                          <a:ea typeface="Calibri"/>
                          <a:cs typeface="Times New Roman"/>
                        </a:rPr>
                        <a:t>Количество участников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/>
                          <a:ea typeface="Calibri"/>
                          <a:cs typeface="Times New Roman"/>
                        </a:rPr>
                        <a:t>Призеры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/>
                          <a:ea typeface="Calibri"/>
                          <a:cs typeface="Times New Roman"/>
                        </a:rPr>
                        <a:t>Количество конкурсов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/>
                          <a:ea typeface="Calibri"/>
                          <a:cs typeface="Times New Roman"/>
                        </a:rPr>
                        <a:t>Количество участников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 dirty="0">
                          <a:latin typeface="Times New Roman"/>
                          <a:ea typeface="Calibri"/>
                          <a:cs typeface="Times New Roman"/>
                        </a:rPr>
                        <a:t>Призеры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/>
                          <a:ea typeface="Calibri"/>
                          <a:cs typeface="Times New Roman"/>
                        </a:rPr>
                        <a:t>Количество конкурсов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/>
                          <a:ea typeface="Calibri"/>
                          <a:cs typeface="Times New Roman"/>
                        </a:rPr>
                        <a:t>Количество участников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Times New Roman"/>
                          <a:ea typeface="Calibri"/>
                          <a:cs typeface="Times New Roman"/>
                        </a:rPr>
                        <a:t>Призеры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Уровень ДОУ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251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255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112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Региональный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 b="1" i="1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Всероссийский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71" marR="42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351584" y="231716"/>
            <a:ext cx="79296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 ВОСПИТАННИКОВ  ДОУ В КОНКУРСАХ                                                 В 20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20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ГОДУ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13784067"/>
              </p:ext>
            </p:extLst>
          </p:nvPr>
        </p:nvGraphicFramePr>
        <p:xfrm>
          <a:off x="1952596" y="1142984"/>
          <a:ext cx="7959824" cy="149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952596" y="4142706"/>
            <a:ext cx="80724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ВЫВОД: ЗА ТРИ ГОДА КОЛИЧЕСТВО УЧАСТНИКОВ В КОНКУРСАХ УВЕЛИЧИВАЕТСЯ, ВОЗРАСТАЕТ И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КОЛИЧЕСТВО ПРИЗЁРОВ.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090856"/>
              </p:ext>
            </p:extLst>
          </p:nvPr>
        </p:nvGraphicFramePr>
        <p:xfrm>
          <a:off x="5303838" y="4738688"/>
          <a:ext cx="4737100" cy="211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258074" imgH="3505257" progId="Excel.Sheet.8">
                  <p:embed/>
                </p:oleObj>
              </mc:Choice>
              <mc:Fallback>
                <p:oleObj name="Worksheet" r:id="rId3" imgW="7258074" imgH="3505257" progId="Excel.Sheet.8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 l="-13142" t="-3656" r="-13744" b="-1067"/>
                      <a:stretch>
                        <a:fillRect/>
                      </a:stretch>
                    </p:blipFill>
                    <p:spPr bwMode="auto">
                      <a:xfrm>
                        <a:off x="5303838" y="4738688"/>
                        <a:ext cx="4737100" cy="211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36484" y="5613258"/>
            <a:ext cx="376742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успеваемости выпускников ДОУ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966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4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0"/>
                            </p:stCondLst>
                            <p:childTnLst>
                              <p:par>
                                <p:cTn id="5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92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92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192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Graphic spid="6" grpId="0">
        <p:bldAsOne/>
      </p:bldGraphic>
      <p:bldGraphic spid="6" grpId="1">
        <p:bldAsOne/>
      </p:bldGraphic>
      <p:bldP spid="41987" grpId="0"/>
      <p:bldOleChart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6"/>
          <p:cNvSpPr>
            <a:spLocks noGrp="1"/>
          </p:cNvSpPr>
          <p:nvPr>
            <p:ph idx="1"/>
          </p:nvPr>
        </p:nvSpPr>
        <p:spPr>
          <a:xfrm>
            <a:off x="1809720" y="285728"/>
            <a:ext cx="8686800" cy="6603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Направления деятельности руководителя ДОУ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81158" y="1214422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 Расширение сотрудничества детского сада с другими социальными институтами. Цель: создание открытой системы сотрудничества ДОУ с </a:t>
            </a:r>
            <a:r>
              <a:rPr lang="ru-RU" dirty="0" err="1">
                <a:solidFill>
                  <a:prstClr val="black"/>
                </a:solidFill>
              </a:rPr>
              <a:t>микросоциумом</a:t>
            </a:r>
            <a:r>
              <a:rPr lang="ru-RU" dirty="0">
                <a:solidFill>
                  <a:prstClr val="black"/>
                </a:solidFill>
              </a:rPr>
              <a:t> (общественные и культурных организации микрорайона, города); создание условий для обеспечения всестороннего развития дошкольников и их успешной социализации. 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851" name="_s1053"/>
          <p:cNvSpPr>
            <a:spLocks noChangeArrowheads="1"/>
          </p:cNvSpPr>
          <p:nvPr/>
        </p:nvSpPr>
        <p:spPr bwMode="auto">
          <a:xfrm>
            <a:off x="2309787" y="2857497"/>
            <a:ext cx="1520825" cy="16986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Образование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Гатчинский </a:t>
            </a:r>
            <a:r>
              <a:rPr lang="ru-RU" sz="9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пед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. колледж;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МБОУ гимназия К.Д.Ушинского;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ЦИТ;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ДОУ города, района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52" name="_s1034"/>
          <p:cNvSpPr>
            <a:spLocks noChangeArrowheads="1"/>
          </p:cNvSpPr>
          <p:nvPr/>
        </p:nvSpPr>
        <p:spPr bwMode="auto">
          <a:xfrm>
            <a:off x="4452927" y="2857496"/>
            <a:ext cx="1522413" cy="1700212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Здоровье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b="1" u="sng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Детская поликлиника;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Аптека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53" name="_s1034"/>
          <p:cNvSpPr>
            <a:spLocks noChangeArrowheads="1"/>
          </p:cNvSpPr>
          <p:nvPr/>
        </p:nvSpPr>
        <p:spPr bwMode="auto">
          <a:xfrm>
            <a:off x="6453190" y="2857497"/>
            <a:ext cx="1519238" cy="16986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Совет ветеранов ЖЭУ микрорайона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№ 1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54" name="_s1108"/>
          <p:cNvSpPr>
            <a:spLocks noChangeArrowheads="1"/>
          </p:cNvSpPr>
          <p:nvPr/>
        </p:nvSpPr>
        <p:spPr bwMode="auto">
          <a:xfrm>
            <a:off x="8667769" y="2714620"/>
            <a:ext cx="1520825" cy="1700212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Физкультура и спорт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ДЮСШ;</a:t>
            </a:r>
            <a:endParaRPr lang="ru-RU" sz="900" b="1" u="sng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Комитет по физкультуре и спорту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55" name="_s1051"/>
          <p:cNvSpPr>
            <a:spLocks noChangeArrowheads="1"/>
          </p:cNvSpPr>
          <p:nvPr/>
        </p:nvSpPr>
        <p:spPr bwMode="auto">
          <a:xfrm>
            <a:off x="1738283" y="4714885"/>
            <a:ext cx="1520825" cy="183197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Культура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b="1" u="sng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Театральные коллективы;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Музей истории города Гатчины;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ЦТЮ;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Городская детская библиотека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56" name="_s1144"/>
          <p:cNvSpPr>
            <a:spLocks noChangeArrowheads="1"/>
          </p:cNvSpPr>
          <p:nvPr/>
        </p:nvSpPr>
        <p:spPr bwMode="auto">
          <a:xfrm>
            <a:off x="3881423" y="4857760"/>
            <a:ext cx="1519237" cy="1700212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Информационность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b="1" u="sng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СМИ Спектр-Гатчина;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Гатчинская правда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57" name="_s1076"/>
          <p:cNvSpPr>
            <a:spLocks noChangeArrowheads="1"/>
          </p:cNvSpPr>
          <p:nvPr/>
        </p:nvSpPr>
        <p:spPr bwMode="auto">
          <a:xfrm>
            <a:off x="6024563" y="4714884"/>
            <a:ext cx="1520825" cy="1700212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Конкурсные движения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Школьная экологическая инициатива;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58" name="_s1039"/>
          <p:cNvSpPr>
            <a:spLocks noChangeArrowheads="1"/>
          </p:cNvSpPr>
          <p:nvPr/>
        </p:nvSpPr>
        <p:spPr bwMode="auto">
          <a:xfrm>
            <a:off x="8310579" y="4786322"/>
            <a:ext cx="1520825" cy="1700212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Безопасность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b="1" u="sng" dirty="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Пожарная часть;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ГИБДД;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Социальные службы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2869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38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38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33851" grpId="0" animBg="1"/>
      <p:bldP spid="33852" grpId="0" animBg="1"/>
      <p:bldP spid="33853" grpId="0" animBg="1"/>
      <p:bldP spid="33854" grpId="0" animBg="1"/>
      <p:bldP spid="33855" grpId="0" animBg="1"/>
      <p:bldP spid="33856" grpId="0" animBg="1"/>
      <p:bldP spid="33857" grpId="0" animBg="1"/>
      <p:bldP spid="338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6"/>
          <p:cNvSpPr>
            <a:spLocks noGrp="1"/>
          </p:cNvSpPr>
          <p:nvPr>
            <p:ph idx="1"/>
          </p:nvPr>
        </p:nvSpPr>
        <p:spPr>
          <a:xfrm>
            <a:off x="1809720" y="285728"/>
            <a:ext cx="8686800" cy="6603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Направления деятельности руководителя ДОУ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81158" y="1214423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Укрепление взаимодействия с родителями – использование традиционных и нетрадиционных форм взаимодействия.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38744" y="2357430"/>
            <a:ext cx="18573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*Совместные праздники,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*Театральные постановки,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*Знакомство с профессиями в игре,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*Совместное творчество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 *и др.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3D039-DACC-BE69-BC14-9F5B4695F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86" y="1537588"/>
            <a:ext cx="3503053" cy="26272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6A2E7F-515B-2C31-9B7E-4E22D293F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35" y="4305936"/>
            <a:ext cx="3339920" cy="2504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6846DE-F8F5-4372-A171-B19A12661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86" y="4305936"/>
            <a:ext cx="3503053" cy="2420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EA7152-0ED9-C149-96A7-E733FDAEF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34" y="1860754"/>
            <a:ext cx="3339920" cy="2266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21380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6"/>
          <p:cNvSpPr>
            <a:spLocks noGrp="1"/>
          </p:cNvSpPr>
          <p:nvPr>
            <p:ph idx="1"/>
          </p:nvPr>
        </p:nvSpPr>
        <p:spPr>
          <a:xfrm>
            <a:off x="1981200" y="285728"/>
            <a:ext cx="8686800" cy="6603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Направления деятельности руководителя ДОУ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81200" y="961054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Обеспечение безопасных условий в дошкольном учреждении и развитие материально-технической базы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06737E-7F6F-2084-86D2-DAA3F4C2F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1" y="1607385"/>
            <a:ext cx="3228304" cy="2421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F22727-303B-EEFE-C02D-9D898C462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7" y="4244877"/>
            <a:ext cx="3357093" cy="2517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BD6CA6-51A2-F293-B60C-564BA524E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6" y="1607385"/>
            <a:ext cx="3167129" cy="2375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993AC5-CCB7-4372-5B6C-786EB3126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46" y="4221936"/>
            <a:ext cx="3228304" cy="2421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EF55CE-A134-10D9-E15B-A9FC2D3D9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44" y="1607385"/>
            <a:ext cx="3167129" cy="2375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3E6621-A459-C89F-0DF5-9D11BF843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259" y="4244877"/>
            <a:ext cx="3167128" cy="2375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40802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238348" y="1214423"/>
            <a:ext cx="771530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Установка видео наблюдения (наружных камер 11шт, внутренних камер 6шт.)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приобретение интерактивного оборудования (проекторы, доски, столы) на все группы 100%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установка игрового и спортивного оборудования на прогулочных 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площадках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-установка ограждения (заборчики) на детских прогулочных площадках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приобретение музыкального и спортивного оборудования и инвентаря, развивающих игр и пособий, игрушек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2596" y="285729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безопасных условий в дошкольном учреждении и развитие материально-технической базы</a:t>
            </a:r>
          </a:p>
        </p:txBody>
      </p:sp>
    </p:spTree>
    <p:extLst>
      <p:ext uri="{BB962C8B-B14F-4D97-AF65-F5344CB8AC3E}">
        <p14:creationId xmlns:p14="http://schemas.microsoft.com/office/powerpoint/2010/main" val="29582512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6"/>
          <p:cNvSpPr>
            <a:spLocks noGrp="1"/>
          </p:cNvSpPr>
          <p:nvPr>
            <p:ph idx="1"/>
          </p:nvPr>
        </p:nvSpPr>
        <p:spPr>
          <a:xfrm>
            <a:off x="1809720" y="285728"/>
            <a:ext cx="8686800" cy="6603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Привлечение внебюджетных средств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5041" y="1080271"/>
            <a:ext cx="3643338" cy="646331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9048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ArialMT"/>
                <a:cs typeface="Times New Roman" pitchFamily="18" charset="0"/>
              </a:rPr>
              <a:t>Дополнительные образовательные платные услуги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 descr="H:\КОНКУРС 2016 МВ\ФОТО   ДОУ № 1 11\DSC00159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6688" y="3754881"/>
            <a:ext cx="2662996" cy="199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:\КОНКУРС 2016 МВ\ФОТО   ДОУ № 1 11\IMGP1026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4426" y="1222509"/>
            <a:ext cx="2662995" cy="2275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D63A7F-C0AE-D98A-9A35-F3F0A8744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53" t="11347" r="32567" b="9590"/>
          <a:stretch/>
        </p:blipFill>
        <p:spPr bwMode="auto">
          <a:xfrm>
            <a:off x="481081" y="1860752"/>
            <a:ext cx="3643338" cy="4740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D3461C-E31D-1D72-CF6C-7F45F168C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582" y="1080271"/>
            <a:ext cx="2813381" cy="211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FF5781-4B29-77F6-6C60-AD4626DAD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713" y="3377089"/>
            <a:ext cx="2662996" cy="199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717E20-AE42-DEEA-EA65-2BF6F3284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90" y="1860752"/>
            <a:ext cx="1777285" cy="236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6D236C-FD95-0548-BD7D-B708A30C1F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18" y="4604235"/>
            <a:ext cx="2662995" cy="199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2491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а образовательной программы дошкольного образования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20" y="3071810"/>
            <a:ext cx="2928958" cy="2914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Картинки по запросу фгос дошкольного образования картин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0446" y="3286124"/>
            <a:ext cx="316291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Картинки по запросу закон об образования картинка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0117" y="1214423"/>
            <a:ext cx="2364543" cy="342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809720" y="285728"/>
            <a:ext cx="8686800" cy="66039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/>
              <a:t>Модернизация системы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8911311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6"/>
          <p:cNvSpPr>
            <a:spLocks noGrp="1"/>
          </p:cNvSpPr>
          <p:nvPr>
            <p:ph idx="1"/>
          </p:nvPr>
        </p:nvSpPr>
        <p:spPr>
          <a:xfrm>
            <a:off x="1809720" y="285728"/>
            <a:ext cx="8686800" cy="6603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Наши достижения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10861" y="1713375"/>
            <a:ext cx="3606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 1 место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 Готов к труду и обороне»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1E9026-4598-5D4D-A927-135E8FEED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29" y="2448118"/>
            <a:ext cx="2832911" cy="38894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49C51E-7FC2-2E34-36AF-6E9A77885582}"/>
              </a:ext>
            </a:extLst>
          </p:cNvPr>
          <p:cNvSpPr/>
          <p:nvPr/>
        </p:nvSpPr>
        <p:spPr>
          <a:xfrm>
            <a:off x="8965772" y="946120"/>
            <a:ext cx="32969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Грамота  Победителя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Всероссийского конкурса- смотра            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 Лучшие детские сады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России 2022»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EAA884-F9EF-57E1-1273-354ED403E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63" y="1933133"/>
            <a:ext cx="2832911" cy="388942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B5D8C2-9ABC-7098-0D80-371ED1D262EB}"/>
              </a:ext>
            </a:extLst>
          </p:cNvPr>
          <p:cNvSpPr/>
          <p:nvPr/>
        </p:nvSpPr>
        <p:spPr>
          <a:xfrm>
            <a:off x="5571760" y="997298"/>
            <a:ext cx="3760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Победитель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Всероссийского конкурса- смотра Детский сад года 2020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D02B9C-B9C0-E68B-3079-FAF3389A9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48" y="2501150"/>
            <a:ext cx="2832911" cy="388942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AEA477D-8ED5-B35E-D7ED-90BD7094F569}"/>
              </a:ext>
            </a:extLst>
          </p:cNvPr>
          <p:cNvSpPr/>
          <p:nvPr/>
        </p:nvSpPr>
        <p:spPr>
          <a:xfrm>
            <a:off x="-1" y="1054539"/>
            <a:ext cx="33527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 участника конференции «Молодые таланты- 2023» </a:t>
            </a:r>
          </a:p>
          <a:p>
            <a:pPr algn="ctr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F0922B3-0BAA-77E2-3228-40F8A0E6CE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960" t="37885" r="41730" b="26794"/>
          <a:stretch/>
        </p:blipFill>
        <p:spPr bwMode="auto">
          <a:xfrm>
            <a:off x="168442" y="2027117"/>
            <a:ext cx="2670802" cy="3708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191400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5" grpId="0"/>
      <p:bldP spid="4" grpId="0"/>
      <p:bldP spid="9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6"/>
          <p:cNvSpPr txBox="1">
            <a:spLocks/>
          </p:cNvSpPr>
          <p:nvPr/>
        </p:nvSpPr>
        <p:spPr>
          <a:xfrm>
            <a:off x="1809720" y="285728"/>
            <a:ext cx="8686800" cy="6603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sz="3200" dirty="0">
                <a:solidFill>
                  <a:srgbClr val="4E3B30"/>
                </a:solidFill>
              </a:rPr>
              <a:t>Результаты работы </a:t>
            </a: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662609" y="1142984"/>
            <a:ext cx="10972800" cy="544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1.Представление опыта работы администрации и педагогов на муниципальном, региональном федеральном уровнях.</a:t>
            </a:r>
            <a:endParaRPr lang="ru-RU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2.Публикации материалов педагогической деятельности в периодической печати и размещение на сайте детского сада.</a:t>
            </a:r>
            <a:endParaRPr lang="ru-RU" b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Проведение дней открытых дверей для педагогов  ДОУ района и области.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4.Участие в конкурсных мероприятиях разного уровня.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5.Расширение спектра дополнительных платных образовательных услуг.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6.Укрепление материально-технической  базы и развитие образовательной среды.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7.Выполнение муниципального задания.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8.Рациональное управление финансами.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9.Отсутствие предписаний со стороны контролирующих органов.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10. Отсутствие текучести кадров.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11. Внутренний карьерный рост кадров.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887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Рисунок 2" descr="C:\Users\USER\Desktop\Конкурс Детский сад сентябрь 2016г\ФОТО территория доу\20160511_094259.jpg"/>
          <p:cNvPicPr>
            <a:picLocks noChangeAspect="1" noChangeArrowheads="1"/>
          </p:cNvPicPr>
          <p:nvPr/>
        </p:nvPicPr>
        <p:blipFill>
          <a:blip r:embed="rId2"/>
          <a:srcRect r="568" b="12234"/>
          <a:stretch>
            <a:fillRect/>
          </a:stretch>
        </p:blipFill>
        <p:spPr bwMode="auto">
          <a:xfrm>
            <a:off x="8277676" y="3071811"/>
            <a:ext cx="2090446" cy="329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Рисунок 3" descr="C:\Users\USER\Desktop\Конкурс Детский сад сентябрь 2016г\ФОТО территория доу\20160511_094321.jpg"/>
          <p:cNvPicPr>
            <a:picLocks noChangeAspect="1" noChangeArrowheads="1"/>
          </p:cNvPicPr>
          <p:nvPr/>
        </p:nvPicPr>
        <p:blipFill>
          <a:blip r:embed="rId3"/>
          <a:srcRect l="-11223" t="3513" r="-27193" b="16078"/>
          <a:stretch>
            <a:fillRect/>
          </a:stretch>
        </p:blipFill>
        <p:spPr bwMode="auto">
          <a:xfrm>
            <a:off x="1738283" y="3357562"/>
            <a:ext cx="2962265" cy="303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Рисунок 4" descr="C:\Users\USER\Desktop\Конкурс Детский сад сентябрь 2016г\ФОТО территория доу\20160511_094330.jpg"/>
          <p:cNvPicPr>
            <a:picLocks noChangeAspect="1" noChangeArrowheads="1"/>
          </p:cNvPicPr>
          <p:nvPr/>
        </p:nvPicPr>
        <p:blipFill>
          <a:blip r:embed="rId4"/>
          <a:srcRect t="18845" r="3226" b="32550"/>
          <a:stretch>
            <a:fillRect/>
          </a:stretch>
        </p:blipFill>
        <p:spPr bwMode="auto">
          <a:xfrm>
            <a:off x="2024034" y="1341003"/>
            <a:ext cx="2059574" cy="182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Рисунок 5" descr="C:\Users\USER\Desktop\Конкурс Детский сад сентябрь 2016г\ФОТО территория доу\20160615_062914.jpg"/>
          <p:cNvPicPr>
            <a:picLocks noChangeAspect="1" noChangeArrowheads="1"/>
          </p:cNvPicPr>
          <p:nvPr/>
        </p:nvPicPr>
        <p:blipFill>
          <a:blip r:embed="rId5"/>
          <a:srcRect t="9050" r="-2245"/>
          <a:stretch>
            <a:fillRect/>
          </a:stretch>
        </p:blipFill>
        <p:spPr bwMode="auto">
          <a:xfrm>
            <a:off x="4952993" y="3000373"/>
            <a:ext cx="2504247" cy="340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3" name="Рисунок 6" descr="C:\Users\USER\Desktop\Конкурс Детский сад сентябрь 2016г\ФОТО территория доу\20160722_160343.jpg"/>
          <p:cNvPicPr>
            <a:picLocks noChangeAspect="1" noChangeArrowheads="1"/>
          </p:cNvPicPr>
          <p:nvPr/>
        </p:nvPicPr>
        <p:blipFill>
          <a:blip r:embed="rId6"/>
          <a:srcRect l="4655" r="11349" b="-111"/>
          <a:stretch>
            <a:fillRect/>
          </a:stretch>
        </p:blipFill>
        <p:spPr bwMode="auto">
          <a:xfrm>
            <a:off x="8453454" y="1357298"/>
            <a:ext cx="1937466" cy="1466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1"/>
          <p:cNvSpPr txBox="1">
            <a:spLocks/>
          </p:cNvSpPr>
          <p:nvPr/>
        </p:nvSpPr>
        <p:spPr>
          <a:xfrm>
            <a:off x="1881158" y="214290"/>
            <a:ext cx="8501122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r"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sz="1600" dirty="0">
                <a:solidFill>
                  <a:srgbClr val="4E3B30"/>
                </a:solidFill>
              </a:rPr>
              <a:t>Люди вместе могут совершить то, чего не в силах сделать в одиночку;</a:t>
            </a:r>
          </a:p>
          <a:p>
            <a:pPr marL="342900" indent="-342900" algn="r"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sz="1600" dirty="0">
                <a:solidFill>
                  <a:srgbClr val="4E3B30"/>
                </a:solidFill>
              </a:rPr>
              <a:t>единение умов и рук, сосредоточение их сил могут стать почти всемогущими.</a:t>
            </a:r>
          </a:p>
          <a:p>
            <a:pPr marL="342900" indent="-342900" algn="r"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sz="1600" dirty="0" err="1">
                <a:solidFill>
                  <a:srgbClr val="4E3B30"/>
                </a:solidFill>
              </a:rPr>
              <a:t>Д.Уэбстэр</a:t>
            </a:r>
            <a:endParaRPr lang="ru-RU" sz="1600" dirty="0">
              <a:solidFill>
                <a:srgbClr val="4E3B3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95736" y="1357299"/>
            <a:ext cx="40719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333333"/>
                </a:solidFill>
                <a:latin typeface="Helvetica"/>
                <a:ea typeface="Times New Roman" pitchFamily="18" charset="0"/>
                <a:cs typeface="Times New Roman" pitchFamily="18" charset="0"/>
              </a:rPr>
              <a:t>СПАСИБО  ЗА ВНИМАНИЕ!</a:t>
            </a:r>
            <a:endParaRPr lang="ru-RU" sz="4000" b="1" dirty="0">
              <a:solidFill>
                <a:prstClr val="black"/>
              </a:solidFill>
              <a:latin typeface="Helvetic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53140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6"/>
          <p:cNvSpPr>
            <a:spLocks noGrp="1"/>
          </p:cNvSpPr>
          <p:nvPr>
            <p:ph idx="1"/>
          </p:nvPr>
        </p:nvSpPr>
        <p:spPr>
          <a:xfrm>
            <a:off x="1809720" y="285728"/>
            <a:ext cx="8686800" cy="6603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Области деятельности руководителя ДОУ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95538" y="1142984"/>
            <a:ext cx="721523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база, электронный документооборот, сайт ДОУ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38414" y="5500702"/>
            <a:ext cx="7215238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Предметно - развивающая среда, способствующая улучшению качества образования в дошкольном образовательном учреждении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66976" y="4143380"/>
            <a:ext cx="721523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Финансово-хозяйственная деятельность, безопасные условия и материально-техническая база дошкольного учреждения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66976" y="2214554"/>
            <a:ext cx="7215238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Кадровая политика (подбор, оценка, расстановка, обучение)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66976" y="3071810"/>
            <a:ext cx="721523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  и сотрудничество детского сада с другими социальными институтами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738282" y="1285860"/>
            <a:ext cx="85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738282" y="2428868"/>
            <a:ext cx="85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738282" y="3429000"/>
            <a:ext cx="85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738282" y="4500570"/>
            <a:ext cx="85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809720" y="5786454"/>
            <a:ext cx="857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149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38282" y="2428868"/>
            <a:ext cx="8686800" cy="4214842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r>
              <a:rPr lang="ru-RU" sz="7200" b="1" dirty="0"/>
              <a:t>Задачи</a:t>
            </a:r>
            <a:r>
              <a:rPr lang="ru-RU" b="1" dirty="0"/>
              <a:t>:</a:t>
            </a:r>
            <a:endParaRPr lang="ru-RU" dirty="0"/>
          </a:p>
          <a:p>
            <a:pPr lvl="0" algn="just"/>
            <a:r>
              <a:rPr lang="ru-RU" sz="7200" dirty="0"/>
              <a:t>Обеспечить оптимальные условия для самореализации детей и взрослых,</a:t>
            </a:r>
          </a:p>
          <a:p>
            <a:pPr lvl="0" algn="just"/>
            <a:r>
              <a:rPr lang="ru-RU" sz="7200" dirty="0"/>
              <a:t>Стимулировать творческую деятельность, поддерживать творческую инициативу,</a:t>
            </a:r>
          </a:p>
          <a:p>
            <a:pPr lvl="0" algn="just"/>
            <a:r>
              <a:rPr lang="ru-RU" sz="7200" dirty="0"/>
              <a:t>Делегировать полномочия, развивать формы самоуправления, общественного контроля,</a:t>
            </a:r>
          </a:p>
          <a:p>
            <a:pPr lvl="0" algn="just"/>
            <a:r>
              <a:rPr lang="ru-RU" sz="7200" dirty="0"/>
              <a:t>Активизировать взаимодействия с родительской общественностью,</a:t>
            </a:r>
          </a:p>
          <a:p>
            <a:pPr lvl="0" algn="just"/>
            <a:r>
              <a:rPr lang="ru-RU" sz="7200" dirty="0"/>
              <a:t>Привлекать и грамотно использовать дополнительные источники и способы финансирования,</a:t>
            </a:r>
          </a:p>
          <a:p>
            <a:pPr lvl="0" algn="just"/>
            <a:r>
              <a:rPr lang="ru-RU" sz="7200" dirty="0"/>
              <a:t>Задействовать новые социальные ресурсы в кадровой политике,</a:t>
            </a:r>
          </a:p>
          <a:p>
            <a:pPr lvl="0" algn="just"/>
            <a:r>
              <a:rPr lang="ru-RU" sz="7200" dirty="0"/>
              <a:t>Выстраивать собственные отношения с другими субъектами социальной системы,</a:t>
            </a:r>
          </a:p>
          <a:p>
            <a:pPr lvl="0" algn="just"/>
            <a:r>
              <a:rPr lang="ru-RU" sz="7200" dirty="0"/>
              <a:t>Заботиться о создании имиджа и поддержании социального статуса дошкольного учреждения,</a:t>
            </a:r>
          </a:p>
          <a:p>
            <a:pPr lvl="0" algn="just"/>
            <a:r>
              <a:rPr lang="ru-RU" sz="7200" dirty="0"/>
              <a:t>Внедрять высокие технологии в управленческие процессы.</a:t>
            </a:r>
          </a:p>
          <a:p>
            <a:endParaRPr lang="ru-RU" dirty="0"/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5095868" y="214290"/>
            <a:ext cx="5072098" cy="114298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42900" indent="-342900" algn="r"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sz="2100" dirty="0">
                <a:solidFill>
                  <a:srgbClr val="4E3B30"/>
                </a:solidFill>
              </a:rPr>
              <a:t>«Лучших результатов добивается не обязательно тот, у кого самая умная голова, а скорее тот, кто лучше всех умеет координировать работу своих умных и талантливых коллег»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  <a:defRPr/>
            </a:pPr>
            <a:endParaRPr lang="ru-RU" sz="3200" dirty="0">
              <a:solidFill>
                <a:srgbClr val="4E3B3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09720" y="1142984"/>
            <a:ext cx="86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Цель управления дошкольным образовательным учреждением</a:t>
            </a:r>
          </a:p>
          <a:p>
            <a:pPr algn="ctr"/>
            <a:r>
              <a:rPr lang="ru-RU" dirty="0">
                <a:solidFill>
                  <a:prstClr val="black"/>
                </a:solidFill>
              </a:rPr>
              <a:t>Сохранение, укрепление и развитие кадрового потенциала, создание команды единомышленников, способного адекватно реагировать на постоянно меняющиеся требования  рынка, участвующие в реализации инноваций</a:t>
            </a:r>
            <a:endParaRPr lang="ru-RU" b="1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642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81489" y="357166"/>
            <a:ext cx="2586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Методы управления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738282" y="1285860"/>
            <a:ext cx="2214578" cy="1214446"/>
          </a:xfrm>
          <a:prstGeom prst="wedgeRectCallout">
            <a:avLst>
              <a:gd name="adj1" fmla="val -20833"/>
              <a:gd name="adj2" fmla="val 8531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Организационно-распорядительные (административные)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167174" y="1285860"/>
            <a:ext cx="2000264" cy="1214446"/>
          </a:xfrm>
          <a:prstGeom prst="wedgeRectCallout">
            <a:avLst>
              <a:gd name="adj1" fmla="val -20833"/>
              <a:gd name="adj2" fmla="val 8531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Организационно-педагогические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6381752" y="1285860"/>
            <a:ext cx="2071702" cy="1214446"/>
          </a:xfrm>
          <a:prstGeom prst="wedgeRectCallout">
            <a:avLst>
              <a:gd name="adj1" fmla="val -20833"/>
              <a:gd name="adj2" fmla="val 8531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Социально-психологические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8739206" y="1285860"/>
            <a:ext cx="1714512" cy="1214446"/>
          </a:xfrm>
          <a:prstGeom prst="wedgeRectCallout">
            <a:avLst>
              <a:gd name="adj1" fmla="val -20833"/>
              <a:gd name="adj2" fmla="val 8531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Экономические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38282" y="3143248"/>
            <a:ext cx="1928826" cy="3500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*Формирование структуры управления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*Утверждение административных норм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*Разработка положений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*издание приказов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*и др.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81422" y="3071810"/>
            <a:ext cx="2214578" cy="3500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*Консультации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*семинары-практикумы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*открытые занятия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*творческие микрогруппы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*наставничество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*самообразование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*и др.</a:t>
            </a:r>
          </a:p>
          <a:p>
            <a:endParaRPr lang="ru-RU" dirty="0">
              <a:solidFill>
                <a:srgbClr val="C17529">
                  <a:lumMod val="50000"/>
                </a:srgb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453454" y="3000372"/>
            <a:ext cx="2000264" cy="3500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*материальное стимулирование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*установление экономических норм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*и др.</a:t>
            </a:r>
          </a:p>
          <a:p>
            <a:endParaRPr lang="ru-RU" dirty="0">
              <a:solidFill>
                <a:srgbClr val="C17529">
                  <a:lumMod val="50000"/>
                </a:srgb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10314" y="3071810"/>
            <a:ext cx="2000264" cy="3500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*Учёт интересов и потребностей личности, группы, коллектива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*организация совместных праздников, экскурсий</a:t>
            </a:r>
          </a:p>
          <a:p>
            <a:r>
              <a:rPr lang="ru-RU" dirty="0">
                <a:solidFill>
                  <a:srgbClr val="C17529">
                    <a:lumMod val="50000"/>
                  </a:srgbClr>
                </a:solidFill>
              </a:rPr>
              <a:t>*делегирование полномочий</a:t>
            </a:r>
          </a:p>
        </p:txBody>
      </p:sp>
    </p:spTree>
    <p:extLst>
      <p:ext uri="{BB962C8B-B14F-4D97-AF65-F5344CB8AC3E}">
        <p14:creationId xmlns:p14="http://schemas.microsoft.com/office/powerpoint/2010/main" val="30155294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20" grpId="0" animBg="1"/>
      <p:bldP spid="22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Line 53"/>
          <p:cNvSpPr>
            <a:spLocks noChangeShapeType="1"/>
          </p:cNvSpPr>
          <p:nvPr/>
        </p:nvSpPr>
        <p:spPr bwMode="auto">
          <a:xfrm>
            <a:off x="8382017" y="2000240"/>
            <a:ext cx="62736" cy="35130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73" name="Line 53"/>
          <p:cNvSpPr>
            <a:spLocks noChangeShapeType="1"/>
          </p:cNvSpPr>
          <p:nvPr/>
        </p:nvSpPr>
        <p:spPr bwMode="auto">
          <a:xfrm>
            <a:off x="9836496" y="2143116"/>
            <a:ext cx="45719" cy="22675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81" name="Text Box 61"/>
          <p:cNvSpPr txBox="1">
            <a:spLocks noChangeArrowheads="1"/>
          </p:cNvSpPr>
          <p:nvPr/>
        </p:nvSpPr>
        <p:spPr bwMode="auto">
          <a:xfrm>
            <a:off x="4432301" y="457200"/>
            <a:ext cx="3667125" cy="400032"/>
          </a:xfrm>
          <a:prstGeom prst="rect">
            <a:avLst/>
          </a:prstGeom>
          <a:gradFill rotWithShape="1">
            <a:gsLst>
              <a:gs pos="0">
                <a:srgbClr val="CC99FF"/>
              </a:gs>
              <a:gs pos="50000">
                <a:srgbClr val="FFFFFF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Заведующий ДОУ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80" name="Text Box 60"/>
          <p:cNvSpPr txBox="1">
            <a:spLocks noChangeArrowheads="1"/>
          </p:cNvSpPr>
          <p:nvPr/>
        </p:nvSpPr>
        <p:spPr bwMode="auto">
          <a:xfrm>
            <a:off x="1881158" y="1714488"/>
            <a:ext cx="8429652" cy="3429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Коллегиальные органы управления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79" name="Text Box 59"/>
          <p:cNvSpPr txBox="1">
            <a:spLocks noChangeArrowheads="1"/>
          </p:cNvSpPr>
          <p:nvPr/>
        </p:nvSpPr>
        <p:spPr bwMode="auto">
          <a:xfrm>
            <a:off x="3254188" y="2214554"/>
            <a:ext cx="2327448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Педагогический совет Учреждения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78" name="Text Box 58"/>
          <p:cNvSpPr txBox="1">
            <a:spLocks noChangeArrowheads="1"/>
          </p:cNvSpPr>
          <p:nvPr/>
        </p:nvSpPr>
        <p:spPr bwMode="auto">
          <a:xfrm>
            <a:off x="6310314" y="2214554"/>
            <a:ext cx="3098800" cy="393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Общее собрание работников Учреждения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77" name="Text Box 57"/>
          <p:cNvSpPr txBox="1">
            <a:spLocks noChangeArrowheads="1"/>
          </p:cNvSpPr>
          <p:nvPr/>
        </p:nvSpPr>
        <p:spPr bwMode="auto">
          <a:xfrm>
            <a:off x="1738282" y="2357431"/>
            <a:ext cx="1193800" cy="107157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Методическая служба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Заместитель заведующего по УВР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76" name="Text Box 56"/>
          <p:cNvSpPr txBox="1">
            <a:spLocks noChangeArrowheads="1"/>
          </p:cNvSpPr>
          <p:nvPr/>
        </p:nvSpPr>
        <p:spPr bwMode="auto">
          <a:xfrm>
            <a:off x="3309918" y="2714621"/>
            <a:ext cx="1571636" cy="90011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Административно – хозяйственная служба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Заместитель заведующего по АХЧ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75" name="Text Box 55"/>
          <p:cNvSpPr txBox="1">
            <a:spLocks noChangeArrowheads="1"/>
          </p:cNvSpPr>
          <p:nvPr/>
        </p:nvSpPr>
        <p:spPr bwMode="auto">
          <a:xfrm>
            <a:off x="6524628" y="2714620"/>
            <a:ext cx="1270000" cy="114300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Медицинская служба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Врач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Медицинская сестра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1787298" y="3874685"/>
            <a:ext cx="1357342" cy="103046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Учитель- логопед, педагог- психолог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788459" y="5438667"/>
            <a:ext cx="1357322" cy="64294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Инструктор по физической культуре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87298" y="4923950"/>
            <a:ext cx="1357342" cy="4572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Музыкальный руководитель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09918" y="3857628"/>
            <a:ext cx="1714500" cy="428628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Младшие воспитатели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3381356" y="4286256"/>
            <a:ext cx="1714500" cy="3429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Кастелянша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381356" y="4714884"/>
            <a:ext cx="1714500" cy="4572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Машинисты по стирке белья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381356" y="5143512"/>
            <a:ext cx="1714500" cy="3429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Сторожа, дворники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381356" y="5500702"/>
            <a:ext cx="1714500" cy="571504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Уборщики служебных помещений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7881950" y="2786058"/>
            <a:ext cx="1028700" cy="9144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Служба организации питания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Шеф - повар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9182100" y="2857496"/>
            <a:ext cx="1485900" cy="150019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Служба по обеспечению безопасности жизнедеятельности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 ЧС; охране труда, пожарной безопасности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7881950" y="4143380"/>
            <a:ext cx="1028700" cy="3429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Повара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881950" y="4572008"/>
            <a:ext cx="1028700" cy="3429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Кладовщик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7953388" y="5072074"/>
            <a:ext cx="1028700" cy="4572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rgbClr val="FFFFFF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Подсобные  рабочие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72" name="Line 52"/>
          <p:cNvSpPr>
            <a:spLocks noChangeShapeType="1"/>
          </p:cNvSpPr>
          <p:nvPr/>
        </p:nvSpPr>
        <p:spPr bwMode="auto">
          <a:xfrm>
            <a:off x="5667372" y="857232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71" name="Line 51"/>
          <p:cNvSpPr>
            <a:spLocks noChangeShapeType="1"/>
          </p:cNvSpPr>
          <p:nvPr/>
        </p:nvSpPr>
        <p:spPr bwMode="auto">
          <a:xfrm flipV="1">
            <a:off x="6810380" y="857232"/>
            <a:ext cx="45719" cy="131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H="1">
            <a:off x="7784794" y="2071679"/>
            <a:ext cx="45719" cy="20320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 flipH="1" flipV="1">
            <a:off x="7953388" y="2071678"/>
            <a:ext cx="47608" cy="20320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4595802" y="2000240"/>
            <a:ext cx="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 flipV="1">
            <a:off x="5095868" y="2071678"/>
            <a:ext cx="71438" cy="1428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4667240" y="1000108"/>
            <a:ext cx="3143272" cy="500066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Бухгалтерия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Главный бухгалтер, Бухгалтер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63" name="Line 43"/>
          <p:cNvSpPr>
            <a:spLocks noChangeShapeType="1"/>
          </p:cNvSpPr>
          <p:nvPr/>
        </p:nvSpPr>
        <p:spPr bwMode="auto">
          <a:xfrm>
            <a:off x="5667372" y="1500174"/>
            <a:ext cx="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62" name="Line 42"/>
          <p:cNvSpPr>
            <a:spLocks noChangeShapeType="1"/>
          </p:cNvSpPr>
          <p:nvPr/>
        </p:nvSpPr>
        <p:spPr bwMode="auto">
          <a:xfrm flipV="1">
            <a:off x="6810380" y="1500174"/>
            <a:ext cx="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82" name="Rectangle 62"/>
          <p:cNvSpPr>
            <a:spLocks noChangeArrowheads="1"/>
          </p:cNvSpPr>
          <p:nvPr/>
        </p:nvSpPr>
        <p:spPr bwMode="auto">
          <a:xfrm>
            <a:off x="1524001" y="-413084"/>
            <a:ext cx="184731" cy="128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056" rIns="91440" bIns="539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84" name="Rectangle 64"/>
          <p:cNvSpPr>
            <a:spLocks noChangeArrowheads="1"/>
          </p:cNvSpPr>
          <p:nvPr/>
        </p:nvSpPr>
        <p:spPr bwMode="auto">
          <a:xfrm>
            <a:off x="8310578" y="428604"/>
            <a:ext cx="21431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Структура управления ДОУ                                                                                                                                                                             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96" name="Rectangle 76"/>
          <p:cNvSpPr>
            <a:spLocks noChangeArrowheads="1"/>
          </p:cNvSpPr>
          <p:nvPr/>
        </p:nvSpPr>
        <p:spPr bwMode="auto">
          <a:xfrm>
            <a:off x="1524001" y="84838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97" name="Rectangle 77"/>
          <p:cNvSpPr>
            <a:spLocks noChangeArrowheads="1"/>
          </p:cNvSpPr>
          <p:nvPr/>
        </p:nvSpPr>
        <p:spPr bwMode="auto">
          <a:xfrm>
            <a:off x="1524001" y="1048436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06" name="Rectangle 86"/>
          <p:cNvSpPr>
            <a:spLocks noChangeArrowheads="1"/>
          </p:cNvSpPr>
          <p:nvPr/>
        </p:nvSpPr>
        <p:spPr bwMode="auto">
          <a:xfrm>
            <a:off x="1524001" y="1459468"/>
            <a:ext cx="182614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</a:pPr>
            <a:endParaRPr lang="ru-RU" sz="120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</a:pPr>
            <a:r>
              <a:rPr lang="ru-RU" sz="120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lang="ru-RU" sz="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625600" algn="l"/>
              </a:tabLst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12" name="Rectangle 92"/>
          <p:cNvSpPr>
            <a:spLocks noChangeArrowheads="1"/>
          </p:cNvSpPr>
          <p:nvPr/>
        </p:nvSpPr>
        <p:spPr bwMode="auto">
          <a:xfrm>
            <a:off x="1524001" y="1482553"/>
            <a:ext cx="184731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ru-RU" sz="130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Line 53"/>
          <p:cNvSpPr>
            <a:spLocks noChangeShapeType="1"/>
          </p:cNvSpPr>
          <p:nvPr/>
        </p:nvSpPr>
        <p:spPr bwMode="auto">
          <a:xfrm>
            <a:off x="2549817" y="3500438"/>
            <a:ext cx="45720" cy="3571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7" name="Line 53"/>
          <p:cNvSpPr>
            <a:spLocks noChangeShapeType="1"/>
          </p:cNvSpPr>
          <p:nvPr/>
        </p:nvSpPr>
        <p:spPr bwMode="auto">
          <a:xfrm>
            <a:off x="4238612" y="3571876"/>
            <a:ext cx="45720" cy="3571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9" name="Line 53"/>
          <p:cNvSpPr>
            <a:spLocks noChangeShapeType="1"/>
          </p:cNvSpPr>
          <p:nvPr/>
        </p:nvSpPr>
        <p:spPr bwMode="auto">
          <a:xfrm>
            <a:off x="8596330" y="3714752"/>
            <a:ext cx="45720" cy="3571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4" name="Line 53"/>
          <p:cNvSpPr>
            <a:spLocks noChangeShapeType="1"/>
          </p:cNvSpPr>
          <p:nvPr/>
        </p:nvSpPr>
        <p:spPr bwMode="auto">
          <a:xfrm>
            <a:off x="4881554" y="3143248"/>
            <a:ext cx="285752" cy="714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5" name="Line 53"/>
          <p:cNvSpPr>
            <a:spLocks noChangeShapeType="1"/>
          </p:cNvSpPr>
          <p:nvPr/>
        </p:nvSpPr>
        <p:spPr bwMode="auto">
          <a:xfrm>
            <a:off x="2952728" y="2857497"/>
            <a:ext cx="285752" cy="457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6" name="Line 53"/>
          <p:cNvSpPr>
            <a:spLocks noChangeShapeType="1"/>
          </p:cNvSpPr>
          <p:nvPr/>
        </p:nvSpPr>
        <p:spPr bwMode="auto">
          <a:xfrm>
            <a:off x="8953520" y="3214687"/>
            <a:ext cx="223838" cy="457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7" name="Line 53"/>
          <p:cNvSpPr>
            <a:spLocks noChangeShapeType="1"/>
          </p:cNvSpPr>
          <p:nvPr/>
        </p:nvSpPr>
        <p:spPr bwMode="auto">
          <a:xfrm>
            <a:off x="7810512" y="3429001"/>
            <a:ext cx="223838" cy="457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8" name="Line 53"/>
          <p:cNvSpPr>
            <a:spLocks noChangeShapeType="1"/>
          </p:cNvSpPr>
          <p:nvPr/>
        </p:nvSpPr>
        <p:spPr bwMode="auto">
          <a:xfrm>
            <a:off x="6381752" y="3286125"/>
            <a:ext cx="223838" cy="457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9" name="Прямоугольная выноска 98"/>
          <p:cNvSpPr/>
          <p:nvPr/>
        </p:nvSpPr>
        <p:spPr>
          <a:xfrm>
            <a:off x="1738282" y="357166"/>
            <a:ext cx="2643206" cy="1071570"/>
          </a:xfrm>
          <a:prstGeom prst="wedgeRectCallout">
            <a:avLst>
              <a:gd name="adj1" fmla="val -19621"/>
              <a:gd name="adj2" fmla="val 51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Организационно-распорядительные (административные) методы управления</a:t>
            </a:r>
          </a:p>
        </p:txBody>
      </p:sp>
      <p:sp>
        <p:nvSpPr>
          <p:cNvPr id="57" name="Text Box 44"/>
          <p:cNvSpPr txBox="1">
            <a:spLocks noChangeArrowheads="1"/>
          </p:cNvSpPr>
          <p:nvPr/>
        </p:nvSpPr>
        <p:spPr bwMode="auto">
          <a:xfrm>
            <a:off x="1788459" y="6060685"/>
            <a:ext cx="9170894" cy="500066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Родители 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(законные представители) воспитанников</a:t>
            </a:r>
          </a:p>
        </p:txBody>
      </p:sp>
      <p:sp>
        <p:nvSpPr>
          <p:cNvPr id="58" name="Line 53"/>
          <p:cNvSpPr>
            <a:spLocks noChangeShapeType="1"/>
          </p:cNvSpPr>
          <p:nvPr/>
        </p:nvSpPr>
        <p:spPr bwMode="auto">
          <a:xfrm>
            <a:off x="5966027" y="2071957"/>
            <a:ext cx="85149" cy="401956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167306" y="3000372"/>
            <a:ext cx="1189038" cy="642942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Контрактный управляющий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927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5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0" decel="1000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0" decel="100000" fill="hold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0" decel="100000" fill="hold"/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0" decel="1000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800" decel="100000" fill="hold"/>
                                        <p:tgtEl>
                                          <p:spTgt spid="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800" decel="100000" fill="hold"/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800" decel="1000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decel="100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decel="100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decel="100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" grpId="0" animBg="1"/>
      <p:bldP spid="5180" grpId="0" animBg="1"/>
      <p:bldP spid="5179" grpId="0" animBg="1"/>
      <p:bldP spid="5178" grpId="0" animBg="1"/>
      <p:bldP spid="5177" grpId="0" animBg="1"/>
      <p:bldP spid="5176" grpId="0" animBg="1"/>
      <p:bldP spid="5175" grpId="0" animBg="1"/>
      <p:bldP spid="5152" grpId="0" animBg="1"/>
      <p:bldP spid="5133" grpId="0" animBg="1"/>
      <p:bldP spid="5123" grpId="0" animBg="1"/>
      <p:bldP spid="5139" grpId="0" animBg="1"/>
      <p:bldP spid="5138" grpId="0" animBg="1"/>
      <p:bldP spid="5130" grpId="0" animBg="1"/>
      <p:bldP spid="5129" grpId="0" animBg="1"/>
      <p:bldP spid="5128" grpId="0" animBg="1"/>
      <p:bldP spid="5160" grpId="0" animBg="1"/>
      <p:bldP spid="5158" grpId="0" animBg="1"/>
      <p:bldP spid="5135" grpId="0" animBg="1"/>
      <p:bldP spid="5134" grpId="0" animBg="1"/>
      <p:bldP spid="5131" grpId="0" animBg="1"/>
      <p:bldP spid="5164" grpId="0" animBg="1"/>
      <p:bldP spid="5184" grpId="0"/>
      <p:bldP spid="99" grpId="0" animBg="1"/>
      <p:bldP spid="57" grpId="0" animBg="1"/>
      <p:bldP spid="51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6"/>
          <p:cNvSpPr>
            <a:spLocks noGrp="1"/>
          </p:cNvSpPr>
          <p:nvPr>
            <p:ph idx="1"/>
          </p:nvPr>
        </p:nvSpPr>
        <p:spPr>
          <a:xfrm>
            <a:off x="1524000" y="285728"/>
            <a:ext cx="9144000" cy="66039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Результат  использования  о</a:t>
            </a:r>
            <a:r>
              <a:rPr lang="ru-RU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рганизационно-распорядительных (административных) м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етодов управления </a:t>
            </a:r>
          </a:p>
          <a:p>
            <a:pPr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dirty="0"/>
              <a:t> </a:t>
            </a:r>
          </a:p>
        </p:txBody>
      </p:sp>
      <p:pic>
        <p:nvPicPr>
          <p:cNvPr id="36866" name="Picture 2" descr="http://www.gtn.lokos.net/mdou/images/mdou1/2015-07-01%2011-05-23_02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2" y="1428737"/>
            <a:ext cx="2681284" cy="3765037"/>
          </a:xfrm>
          <a:prstGeom prst="rect">
            <a:avLst/>
          </a:prstGeom>
          <a:noFill/>
        </p:spPr>
      </p:pic>
      <p:pic>
        <p:nvPicPr>
          <p:cNvPr id="36868" name="Picture 4" descr="http://www.gtn.lokos.net/mdou/images/mdou1/lisenzia%20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57" y="2428868"/>
            <a:ext cx="2678441" cy="3830620"/>
          </a:xfrm>
          <a:prstGeom prst="rect">
            <a:avLst/>
          </a:prstGeom>
          <a:noFill/>
        </p:spPr>
      </p:pic>
      <p:pic>
        <p:nvPicPr>
          <p:cNvPr id="36870" name="Picture 6" descr="http://www.gtn.lokos.net/mdou/images/mdou1/pravila%20tryd%20rasporaidka%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25" y="1285860"/>
            <a:ext cx="2669577" cy="3786214"/>
          </a:xfrm>
          <a:prstGeom prst="rect">
            <a:avLst/>
          </a:prstGeom>
          <a:noFill/>
        </p:spPr>
      </p:pic>
      <p:pic>
        <p:nvPicPr>
          <p:cNvPr id="36872" name="Picture 8" descr="http://www.gtn.lokos.net/mdou/images/mdou1/kollektivni%20dogov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1950" y="2428868"/>
            <a:ext cx="2571736" cy="3767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4424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1809720" y="214290"/>
            <a:ext cx="3000396" cy="857256"/>
          </a:xfrm>
          <a:prstGeom prst="wedgeRectCallout">
            <a:avLst>
              <a:gd name="adj1" fmla="val -19008"/>
              <a:gd name="adj2" fmla="val 529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Организационно-педагогические методы управления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5614" y="3368386"/>
            <a:ext cx="364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Выступление на педсовете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67853" y="3315838"/>
            <a:ext cx="273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Семинар-практикум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570" y="3331551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Мастер- класс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E558EE-9470-A9EC-23E7-A90D1E2E2C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4" y="1028379"/>
            <a:ext cx="3165252" cy="2275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8D56BB-F41D-26C4-7892-D95DD670F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22" y="1028378"/>
            <a:ext cx="3344764" cy="228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B16057-E367-CEF4-EB14-9A740FFC4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93" y="3959294"/>
            <a:ext cx="3286116" cy="246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5279B59-D3A3-6B5A-4BC2-893B8EF352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4" y="3854341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886FAB-4447-2978-F457-D182E71CFE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24" y="994447"/>
            <a:ext cx="3165252" cy="237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FEA370-0BD1-312C-75BB-E9B00B3812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24" y="3854340"/>
            <a:ext cx="3286116" cy="2464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83434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01054" y="1198833"/>
            <a:ext cx="41333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прохождения аттестации </a:t>
            </a: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педагогических работников</a:t>
            </a:r>
            <a:endParaRPr lang="ru-RU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769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208875"/>
              </p:ext>
            </p:extLst>
          </p:nvPr>
        </p:nvGraphicFramePr>
        <p:xfrm>
          <a:off x="1809750" y="1825625"/>
          <a:ext cx="22272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828978" imgH="1762225" progId="Excel.Sheet.8">
                  <p:embed/>
                </p:oleObj>
              </mc:Choice>
              <mc:Fallback>
                <p:oleObj name="Worksheet" r:id="rId2" imgW="3828978" imgH="1762225" progId="Excel.Sheet.8">
                  <p:embed/>
                  <p:pic>
                    <p:nvPicPr>
                      <p:cNvPr id="0" name="Picture 11"/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0" y="1825625"/>
                        <a:ext cx="22272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Содержимое 6"/>
          <p:cNvSpPr>
            <a:spLocks noGrp="1"/>
          </p:cNvSpPr>
          <p:nvPr>
            <p:ph idx="1"/>
          </p:nvPr>
        </p:nvSpPr>
        <p:spPr>
          <a:xfrm>
            <a:off x="1524000" y="214290"/>
            <a:ext cx="9144000" cy="66039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Результат  использования  о</a:t>
            </a:r>
            <a:r>
              <a:rPr lang="ru-RU" sz="9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рганизационно-педагогических м</a:t>
            </a:r>
            <a:r>
              <a:rPr lang="ru-RU" sz="9600" b="1" dirty="0">
                <a:latin typeface="Times New Roman" pitchFamily="18" charset="0"/>
                <a:cs typeface="Times New Roman" pitchFamily="18" charset="0"/>
              </a:rPr>
              <a:t>етодов управления </a:t>
            </a:r>
          </a:p>
          <a:p>
            <a:pPr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dirty="0"/>
              <a:t> </a:t>
            </a:r>
          </a:p>
        </p:txBody>
      </p:sp>
      <p:graphicFrame>
        <p:nvGraphicFramePr>
          <p:cNvPr id="5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038641"/>
              </p:ext>
            </p:extLst>
          </p:nvPr>
        </p:nvGraphicFramePr>
        <p:xfrm>
          <a:off x="7597464" y="1338916"/>
          <a:ext cx="3178783" cy="209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267378" imgH="2304979" progId="Excel.Sheet.8">
                  <p:embed/>
                </p:oleObj>
              </mc:Choice>
              <mc:Fallback>
                <p:oleObj name="Worksheet" r:id="rId4" imgW="6267378" imgH="2304979" progId="Excel.Sheet.8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464" y="1338916"/>
                        <a:ext cx="3178783" cy="20900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646613"/>
              </p:ext>
            </p:extLst>
          </p:nvPr>
        </p:nvGraphicFramePr>
        <p:xfrm>
          <a:off x="3276600" y="3824288"/>
          <a:ext cx="5465763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6105585" imgH="2990907" progId="Excel.Sheet.8">
                  <p:embed/>
                </p:oleObj>
              </mc:Choice>
              <mc:Fallback>
                <p:oleObj name="Worksheet" r:id="rId6" imgW="6105585" imgH="2990907" progId="Excel.Sheet.8">
                  <p:embed/>
                  <p:pic>
                    <p:nvPicPr>
                      <p:cNvPr id="0" name="Picture 13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 l="-12117" t="-4260" r="-13860" b="-1077"/>
                      <a:stretch>
                        <a:fillRect/>
                      </a:stretch>
                    </p:blipFill>
                    <p:spPr bwMode="auto">
                      <a:xfrm>
                        <a:off x="3276600" y="3824288"/>
                        <a:ext cx="5465763" cy="2641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15420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OleChart spid="32769" grpId="0"/>
      <p:bldP spid="6" grpId="0" build="p"/>
      <p:bldOleChart spid="5" grpId="0"/>
      <p:bldOleChart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1121</Words>
  <Application>Microsoft Office PowerPoint</Application>
  <PresentationFormat>Широкоэкранный</PresentationFormat>
  <Paragraphs>268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52" baseType="lpstr">
      <vt:lpstr>Arial</vt:lpstr>
      <vt:lpstr>Calibri</vt:lpstr>
      <vt:lpstr>Franklin Gothic Book</vt:lpstr>
      <vt:lpstr>Franklin Gothic Medium</vt:lpstr>
      <vt:lpstr>Helvetica</vt:lpstr>
      <vt:lpstr>Times New Roman</vt:lpstr>
      <vt:lpstr>Wingdings 2</vt:lpstr>
      <vt:lpstr>Трек</vt:lpstr>
      <vt:lpstr>1_Трек</vt:lpstr>
      <vt:lpstr>2_Трек</vt:lpstr>
      <vt:lpstr>3_Трек</vt:lpstr>
      <vt:lpstr>4_Трек</vt:lpstr>
      <vt:lpstr>5_Трек</vt:lpstr>
      <vt:lpstr>6_Трек</vt:lpstr>
      <vt:lpstr>7_Трек</vt:lpstr>
      <vt:lpstr>8_Трек</vt:lpstr>
      <vt:lpstr>9_Трек</vt:lpstr>
      <vt:lpstr>10_Трек</vt:lpstr>
      <vt:lpstr>11_Трек</vt:lpstr>
      <vt:lpstr>12_Трек</vt:lpstr>
      <vt:lpstr>13_Трек</vt:lpstr>
      <vt:lpstr>14_Трек</vt:lpstr>
      <vt:lpstr>15_Трек</vt:lpstr>
      <vt:lpstr>16_Трек</vt:lpstr>
      <vt:lpstr>17_Трек</vt:lpstr>
      <vt:lpstr>18_Трек</vt:lpstr>
      <vt:lpstr>19_Трек</vt:lpstr>
      <vt:lpstr>20_Трек</vt:lpstr>
      <vt:lpstr>21_Трек</vt:lpstr>
      <vt:lpstr>Лист Microsoft Excel 97–2003</vt:lpstr>
      <vt:lpstr>Совершенствование  системы управления  дошкольным образовательным учреждением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Dmytro</dc:creator>
  <cp:lastModifiedBy>User</cp:lastModifiedBy>
  <cp:revision>188</cp:revision>
  <cp:lastPrinted>2016-11-22T10:56:17Z</cp:lastPrinted>
  <dcterms:created xsi:type="dcterms:W3CDTF">2015-09-22T08:42:37Z</dcterms:created>
  <dcterms:modified xsi:type="dcterms:W3CDTF">2024-03-12T13:52:28Z</dcterms:modified>
</cp:coreProperties>
</file>